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56" r:id="rId2"/>
    <p:sldId id="383" r:id="rId3"/>
    <p:sldId id="384" r:id="rId4"/>
    <p:sldId id="385" r:id="rId5"/>
    <p:sldId id="386" r:id="rId6"/>
    <p:sldId id="387" r:id="rId7"/>
    <p:sldId id="284" r:id="rId8"/>
    <p:sldId id="285" r:id="rId9"/>
    <p:sldId id="392" r:id="rId10"/>
    <p:sldId id="393" r:id="rId11"/>
    <p:sldId id="388" r:id="rId12"/>
    <p:sldId id="389" r:id="rId13"/>
    <p:sldId id="390" r:id="rId14"/>
    <p:sldId id="391" r:id="rId15"/>
    <p:sldId id="394" r:id="rId16"/>
    <p:sldId id="395" r:id="rId17"/>
    <p:sldId id="396" r:id="rId18"/>
    <p:sldId id="397" r:id="rId19"/>
    <p:sldId id="398" r:id="rId20"/>
    <p:sldId id="288" r:id="rId21"/>
    <p:sldId id="286" r:id="rId22"/>
    <p:sldId id="287" r:id="rId23"/>
  </p:sldIdLst>
  <p:sldSz cx="9144000" cy="5143500" type="screen16x9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Ирина Бобыкина" initials="ИБ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CC0000"/>
    <a:srgbClr val="FF0000"/>
    <a:srgbClr val="974807"/>
    <a:srgbClr val="CC3300"/>
    <a:srgbClr val="006600"/>
    <a:srgbClr val="793905"/>
    <a:srgbClr val="663300"/>
    <a:srgbClr val="7C2E2C"/>
    <a:srgbClr val="6F3505"/>
    <a:srgbClr val="B7110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06799F8-075E-4A3A-A7F6-7FBC6576F1A4}" styleName="Стиль из темы 2 - акцент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Стиль из темы 2 - акцент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F2DE63D5-997A-4646-A377-4702673A728D}" styleName="Светлый стиль 2 - акцент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1FECB4D8-DB02-4DC6-A0A2-4F2EBAE1DC90}" styleName="Средний стиль 1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344D84-9AFB-497E-A393-DC336BA19D2E}" styleName="Средний стиль 3 - акцент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505E3EF-67EA-436B-97B2-0124C06EBD24}" styleName="Средний стиль 4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D03447BB-5D67-496B-8E87-E561075AD55C}" styleName="Темный стиль 1 - акцент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46F890A9-2807-4EBB-B81D-B2AA78EC7F39}" styleName="Темный стиль 2 - акцент 5/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1EBBBCC-DAD2-459C-BE2E-F6DE35CF9A28}" styleName="Темный стиль 2 - акцент 3/акцент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0660B408-B3CF-4A94-85FC-2B1E0A45F4A2}" styleName="Темный стиль 2 - акцент 1/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202B0CA-FC54-4496-8BCA-5EF66A818D29}" styleName="Темный стиль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78" autoAdjust="0"/>
    <p:restoredTop sz="94671" autoAdjust="0"/>
  </p:normalViewPr>
  <p:slideViewPr>
    <p:cSldViewPr snapToObjects="1">
      <p:cViewPr varScale="1">
        <p:scale>
          <a:sx n="91" d="100"/>
          <a:sy n="91" d="100"/>
        </p:scale>
        <p:origin x="-68" y="-23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Objects="1">
      <p:cViewPr varScale="1">
        <p:scale>
          <a:sx n="53" d="100"/>
          <a:sy n="53" d="100"/>
        </p:scale>
        <p:origin x="-2820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3CC433-B32B-41BF-8E25-19BB9E3DF9C3}" type="datetimeFigureOut">
              <a:rPr lang="ru-RU" smtClean="0"/>
              <a:pPr/>
              <a:t>20.05.2022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857125-53DD-4B71-A98A-F8C9A401DB33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011162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560644-3302-483A-86DE-3977D71AD078}" type="datetimeFigureOut">
              <a:rPr lang="ru-RU" smtClean="0"/>
              <a:pPr/>
              <a:t>20.05.2022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573B44-D111-4ECC-A034-C1268B188DC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029462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73B44-D111-4ECC-A034-C1268B188DC0}" type="slidenum">
              <a:rPr lang="ru-RU" smtClean="0"/>
              <a:pPr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304031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765065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B78F84-F419-4BD8-AD2C-DE4C53570F0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673053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  <a:prstGeom prst="rect">
            <a:avLst/>
          </a:prstGeo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508B73-157A-48B4-A79B-D8D3BCB269D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674684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A4550E-2DA9-4D1C-9BCE-121886C4F73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095521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8FA4CE-BD38-46B7-B5AA-44EBF426ECC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552873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2565FA-EBFF-4996-8173-21A1B54DA3B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441449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B01AEA-C8E6-40D6-9560-4BFDB406C49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124680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108DBD-602F-490A-88F1-C7EF6BBBCA5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170729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33AB90-0BD8-4329-B7D0-954FD1A4222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11995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7B53FD-7408-4598-A32B-D4A3A906503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144729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F14CC5-13AA-4905-B91D-5C354AD299B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729498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brightnessContrast bright="20000" contrast="-40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CD66A3A-2FEA-44B7-B979-F64F3EFA7B5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210146" y="263775"/>
            <a:ext cx="1800000" cy="507775"/>
          </a:xfrm>
          <a:prstGeom prst="ellipse">
            <a:avLst/>
          </a:prstGeom>
          <a:noFill/>
          <a:ln w="63500" cap="rnd">
            <a:noFill/>
          </a:ln>
          <a:effectLst>
            <a:outerShdw blurRad="76200" dist="12700" dir="8100000" sy="-23000" kx="800400" algn="br" rotWithShape="0">
              <a:prstClr val="black">
                <a:alpha val="40000"/>
              </a:prstClr>
            </a:outerShdw>
            <a:softEdge rad="0"/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27" r:id="rId1"/>
    <p:sldLayoutId id="2147483817" r:id="rId2"/>
    <p:sldLayoutId id="2147483818" r:id="rId3"/>
    <p:sldLayoutId id="2147483819" r:id="rId4"/>
    <p:sldLayoutId id="2147483820" r:id="rId5"/>
    <p:sldLayoutId id="2147483821" r:id="rId6"/>
    <p:sldLayoutId id="2147483822" r:id="rId7"/>
    <p:sldLayoutId id="2147483823" r:id="rId8"/>
    <p:sldLayoutId id="2147483824" r:id="rId9"/>
    <p:sldLayoutId id="2147483825" r:id="rId10"/>
    <p:sldLayoutId id="2147483826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Рисунок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2787774"/>
            <a:ext cx="3048000" cy="2576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07504" y="123478"/>
            <a:ext cx="1790678" cy="796823"/>
          </a:xfrm>
          <a:prstGeom prst="rect">
            <a:avLst/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>
            <a:no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b="1" dirty="0">
              <a:ln w="3175"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chemeClr val="bg1">
                    <a:alpha val="43000"/>
                  </a:schemeClr>
                </a:outerShdw>
              </a:effectLst>
              <a:latin typeface="Bookman Old Style" pitchFamily="18" charset="0"/>
              <a:cs typeface="+mn-cs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11846" y="267494"/>
            <a:ext cx="8496944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обучения безопасным методам и приемам выполнения работ при воздействии вредных и (или) опасных производственных факторов, источников опасности, идентифицированных в рамках специальной оценки условий труда и оценки профессиональных рисков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9EE53E45-C61B-4F1C-948A-0043866AFA6B}"/>
              </a:ext>
            </a:extLst>
          </p:cNvPr>
          <p:cNvSpPr txBox="1"/>
          <p:nvPr/>
        </p:nvSpPr>
        <p:spPr>
          <a:xfrm>
            <a:off x="144000" y="195485"/>
            <a:ext cx="1691776" cy="638861"/>
          </a:xfrm>
          <a:prstGeom prst="rect">
            <a:avLst/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>
            <a:no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 smtClean="0">
                <a:ln w="3175"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  <a:latin typeface="Bookman Old Style" pitchFamily="18" charset="0"/>
                <a:cs typeface="+mn-cs"/>
              </a:rPr>
              <a:t>3.</a:t>
            </a:r>
            <a:endParaRPr lang="ru-RU" sz="2000" b="1" dirty="0">
              <a:ln w="3175"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chemeClr val="bg1">
                    <a:alpha val="43000"/>
                  </a:schemeClr>
                </a:outerShdw>
              </a:effectLst>
              <a:latin typeface="Bookman Old Style" pitchFamily="18" charset="0"/>
              <a:cs typeface="+mn-cs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979712" y="195485"/>
            <a:ext cx="6984776" cy="72008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Оценка уровня профессионального риска выявленных (идентифицированных) опасностей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979712" y="1131590"/>
            <a:ext cx="3024336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 этап</a:t>
            </a:r>
          </a:p>
          <a:p>
            <a:pPr algn="ctr"/>
            <a:r>
              <a:rPr lang="ru-RU" dirty="0" smtClean="0"/>
              <a:t>Идентификация опасностей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1993949" y="2139702"/>
            <a:ext cx="3024336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2 этап</a:t>
            </a:r>
          </a:p>
          <a:p>
            <a:pPr algn="ctr"/>
            <a:r>
              <a:rPr lang="ru-RU" dirty="0" smtClean="0"/>
              <a:t>Оценка риска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2005384" y="3147814"/>
            <a:ext cx="3024336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3 этап</a:t>
            </a:r>
          </a:p>
          <a:p>
            <a:pPr algn="ctr"/>
            <a:r>
              <a:rPr lang="ru-RU" dirty="0" smtClean="0"/>
              <a:t>Воздействие на риск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1979712" y="4143703"/>
            <a:ext cx="3024336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4 этап</a:t>
            </a:r>
          </a:p>
          <a:p>
            <a:pPr algn="ctr"/>
            <a:r>
              <a:rPr lang="ru-RU" dirty="0" smtClean="0"/>
              <a:t>Оценка эффективности мер по управлению рисками</a:t>
            </a:r>
            <a:endParaRPr lang="ru-RU" dirty="0"/>
          </a:p>
        </p:txBody>
      </p:sp>
      <p:cxnSp>
        <p:nvCxnSpPr>
          <p:cNvPr id="15" name="Прямая со стрелкой 14"/>
          <p:cNvCxnSpPr>
            <a:stCxn id="5" idx="2"/>
            <a:endCxn id="9" idx="0"/>
          </p:cNvCxnSpPr>
          <p:nvPr/>
        </p:nvCxnSpPr>
        <p:spPr>
          <a:xfrm>
            <a:off x="3491880" y="1707654"/>
            <a:ext cx="14237" cy="43204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>
            <a:off x="3484761" y="2715766"/>
            <a:ext cx="14237" cy="43204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>
            <a:off x="3517552" y="3706713"/>
            <a:ext cx="14237" cy="43204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101791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2627784" y="51470"/>
            <a:ext cx="6336704" cy="1224136"/>
          </a:xfrm>
          <a:prstGeom prst="roundRect">
            <a:avLst/>
          </a:prstGeom>
          <a:solidFill>
            <a:srgbClr val="92D050"/>
          </a:solidFill>
          <a:ln>
            <a:noFill/>
          </a:ln>
          <a:effectLst>
            <a:outerShdw blurRad="101600" dist="1016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tIns="72000" anchor="ctr"/>
          <a:lstStyle/>
          <a:p>
            <a:pPr algn="ctr">
              <a:lnSpc>
                <a:spcPts val="1800"/>
              </a:lnSpc>
            </a:pPr>
            <a:r>
              <a:rPr lang="ru-RU" sz="3200" b="1" i="1" dirty="0">
                <a:ln w="19050">
                  <a:noFill/>
                </a:ln>
                <a:solidFill>
                  <a:srgbClr val="FFFFFF"/>
                </a:solidFill>
                <a:effectLst>
                  <a:outerShdw blurRad="101600" dist="101600" dir="2700000" algn="tl" rotWithShape="0">
                    <a:prstClr val="black">
                      <a:alpha val="40000"/>
                    </a:prstClr>
                  </a:outerShdw>
                </a:effectLst>
                <a:latin typeface="PT Serif" pitchFamily="18" charset="-52"/>
                <a:cs typeface="Arial" charset="0"/>
              </a:rPr>
              <a:t>Перечень мероприятий, направленных на исключение или снижение уровней профессиональных рисков</a:t>
            </a: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159251" y="1347614"/>
            <a:ext cx="8784976" cy="3795886"/>
          </a:xfrm>
          <a:prstGeom prst="roundRect">
            <a:avLst/>
          </a:prstGeom>
          <a:solidFill>
            <a:srgbClr val="00B0F0"/>
          </a:solidFill>
          <a:ln>
            <a:noFill/>
          </a:ln>
          <a:effectLst>
            <a:outerShdw blurRad="101600" dist="1016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tIns="72000" anchor="ctr"/>
          <a:lstStyle/>
          <a:p>
            <a:pPr>
              <a:lnSpc>
                <a:spcPts val="1800"/>
              </a:lnSpc>
            </a:pPr>
            <a:endParaRPr lang="ru-RU" dirty="0">
              <a:ln w="19050">
                <a:noFill/>
              </a:ln>
              <a:solidFill>
                <a:schemeClr val="tx1"/>
              </a:solidFill>
              <a:effectLst>
                <a:outerShdw blurRad="101600" dist="101600" dir="2700000" algn="tl" rotWithShape="0">
                  <a:prstClr val="black">
                    <a:alpha val="40000"/>
                  </a:prstClr>
                </a:outerShdw>
              </a:effectLst>
              <a:latin typeface="PT Serif" pitchFamily="18" charset="-52"/>
              <a:cs typeface="Arial" charset="0"/>
            </a:endParaRPr>
          </a:p>
          <a:p>
            <a:r>
              <a:rPr lang="ru-RU" dirty="0"/>
              <a:t>1. Проведение специальной оценки условий труда, выявления и оценки опасностей, оценки уровней профессиональных рисков, реализация мер, разработанных по результатам их проведения.</a:t>
            </a:r>
          </a:p>
          <a:p>
            <a:r>
              <a:rPr lang="ru-RU" dirty="0"/>
              <a:t>2. Внедрение систем (устройств) автоматического и дистанционного управления и регулирования производственным оборудованием, технологическими процессами, подъемными и транспортными устройствами.</a:t>
            </a:r>
          </a:p>
          <a:p>
            <a:r>
              <a:rPr lang="ru-RU" dirty="0"/>
              <a:t>3. Приобретение и монтаж средств сигнализации о нарушении штатного функционирования производственного оборудования, средств аварийной остановки, а также устройств, позволяющих исключить возникновение опасных ситуаций при полном или частичном прекращении энергоснабжения и последующем его восстановлении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64130A4C-9719-44B6-B330-480FEADA67A1}"/>
              </a:ext>
            </a:extLst>
          </p:cNvPr>
          <p:cNvSpPr txBox="1"/>
          <p:nvPr/>
        </p:nvSpPr>
        <p:spPr>
          <a:xfrm>
            <a:off x="144000" y="195485"/>
            <a:ext cx="1691776" cy="638861"/>
          </a:xfrm>
          <a:prstGeom prst="rect">
            <a:avLst/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>
            <a:no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 smtClean="0">
                <a:ln w="3175"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  <a:latin typeface="Bookman Old Style" pitchFamily="18" charset="0"/>
                <a:cs typeface="+mn-cs"/>
              </a:rPr>
              <a:t>4.</a:t>
            </a:r>
            <a:endParaRPr lang="ru-RU" sz="2000" b="1" dirty="0">
              <a:ln w="3175"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chemeClr val="bg1">
                    <a:alpha val="43000"/>
                  </a:schemeClr>
                </a:outerShdw>
              </a:effectLst>
              <a:latin typeface="Bookman Old Style" pitchFamily="18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393841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159251" y="834346"/>
            <a:ext cx="8784976" cy="4309154"/>
          </a:xfrm>
          <a:prstGeom prst="roundRect">
            <a:avLst/>
          </a:prstGeom>
          <a:solidFill>
            <a:srgbClr val="00B0F0"/>
          </a:solidFill>
          <a:ln>
            <a:noFill/>
          </a:ln>
          <a:effectLst>
            <a:outerShdw blurRad="101600" dist="1016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tIns="72000" anchor="ctr"/>
          <a:lstStyle/>
          <a:p>
            <a:r>
              <a:rPr lang="ru-RU" dirty="0"/>
              <a:t>4. Устройство ограждений элементов производственного оборудования, защищающих от воздействия движущихся частей, а также разлетающихся предметов, включая наличие фиксаторов, блокировок, герметизирующих и других элементов.</a:t>
            </a:r>
          </a:p>
          <a:p>
            <a:r>
              <a:rPr lang="ru-RU" dirty="0"/>
              <a:t>5. Устройство новых и (или) модернизация имеющихся средств коллективной защиты работников от воздействия опасных и вредных производственных факторов.</a:t>
            </a:r>
          </a:p>
          <a:p>
            <a:r>
              <a:rPr lang="ru-RU" dirty="0"/>
              <a:t>6. Нанесение на производственное оборудование, органы управления и контроля, элементы конструкций, коммуникаций и на другие объекты сигнальных цветов и разметки, знаков безопасности.</a:t>
            </a:r>
          </a:p>
          <a:p>
            <a:r>
              <a:rPr lang="ru-RU" dirty="0"/>
              <a:t>7. Внедрение систем автоматического контроля уровней опасных и вредных производственных факторов на рабочих местах</a:t>
            </a:r>
            <a:r>
              <a:rPr lang="ru-RU" dirty="0" smtClean="0"/>
              <a:t>.</a:t>
            </a:r>
          </a:p>
          <a:p>
            <a:r>
              <a:rPr lang="ru-RU" dirty="0"/>
              <a:t>8. Внедрение и (или) модернизация технических устройств и приспособлений, обеспечивающих защиту работников от поражения электрическим током.</a:t>
            </a:r>
          </a:p>
          <a:p>
            <a:endParaRPr lang="ru-RU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C4D6BB44-68A9-4286-8B0E-7198891230F6}"/>
              </a:ext>
            </a:extLst>
          </p:cNvPr>
          <p:cNvSpPr txBox="1"/>
          <p:nvPr/>
        </p:nvSpPr>
        <p:spPr>
          <a:xfrm>
            <a:off x="144000" y="195485"/>
            <a:ext cx="1691776" cy="638861"/>
          </a:xfrm>
          <a:prstGeom prst="rect">
            <a:avLst/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>
            <a:no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b="1" dirty="0">
              <a:ln w="3175"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chemeClr val="bg1">
                    <a:alpha val="43000"/>
                  </a:schemeClr>
                </a:outerShdw>
              </a:effectLst>
              <a:latin typeface="Bookman Old Style" pitchFamily="18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38050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159251" y="834346"/>
            <a:ext cx="8784976" cy="4309154"/>
          </a:xfrm>
          <a:prstGeom prst="roundRect">
            <a:avLst/>
          </a:prstGeom>
          <a:solidFill>
            <a:srgbClr val="00B0F0"/>
          </a:solidFill>
          <a:ln>
            <a:noFill/>
          </a:ln>
          <a:effectLst>
            <a:outerShdw blurRad="101600" dist="1016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tIns="72000" anchor="ctr"/>
          <a:lstStyle/>
          <a:p>
            <a:r>
              <a:rPr lang="ru-RU" dirty="0"/>
              <a:t>9. Установка предохранительных, защитных и сигнализирующих устройств (приспособлений) в целях обеспечения безопасной эксплуатации и аварийной защиты паровых, водяных, газовых, кислотных, щелочных, расплавных и других производственных коммуникаций, оборудования и сооружений.</a:t>
            </a:r>
          </a:p>
          <a:p>
            <a:r>
              <a:rPr lang="ru-RU" dirty="0"/>
              <a:t>10. Механизация и автоматизация технологических операций (процессов), связанных с хранением, перемещением (транспортированием), заполнением и опорожнением передвижных и стационарных резервуаров (сосудов) с ядовитыми, агрессивными, легковоспламеняющимися и горючими жидкостями, используемыми в производстве.</a:t>
            </a:r>
          </a:p>
          <a:p>
            <a:r>
              <a:rPr lang="ru-RU" dirty="0"/>
              <a:t>11. Механизация работ при складировании и транспортировании сырья, готовой продукции и отходов производства.</a:t>
            </a:r>
          </a:p>
          <a:p>
            <a:r>
              <a:rPr lang="ru-RU" dirty="0"/>
              <a:t>12. Механизация уборки производственных помещений, своевременное удаление и обезвреживание отходов производства, являющихся источниками опасных и вредных производственных факторов, очистки воздуховодов и вентиляционных установок, осветительной арматуры, окон, фрамуг, световых фонарей.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4B0C6898-7D4D-48B2-A6EC-189FB6AFD54B}"/>
              </a:ext>
            </a:extLst>
          </p:cNvPr>
          <p:cNvSpPr txBox="1"/>
          <p:nvPr/>
        </p:nvSpPr>
        <p:spPr>
          <a:xfrm>
            <a:off x="144000" y="195485"/>
            <a:ext cx="1691776" cy="638861"/>
          </a:xfrm>
          <a:prstGeom prst="rect">
            <a:avLst/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>
            <a:no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b="1" dirty="0">
              <a:ln w="3175"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chemeClr val="bg1">
                    <a:alpha val="43000"/>
                  </a:schemeClr>
                </a:outerShdw>
              </a:effectLst>
              <a:latin typeface="Bookman Old Style" pitchFamily="18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467395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107504" y="834346"/>
            <a:ext cx="8784976" cy="4113668"/>
          </a:xfrm>
          <a:prstGeom prst="roundRect">
            <a:avLst/>
          </a:prstGeom>
          <a:solidFill>
            <a:srgbClr val="00B0F0"/>
          </a:solidFill>
          <a:ln>
            <a:noFill/>
          </a:ln>
          <a:effectLst>
            <a:outerShdw blurRad="101600" dist="1016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tIns="72000" anchor="ctr"/>
          <a:lstStyle/>
          <a:p>
            <a:r>
              <a:rPr lang="ru-RU" dirty="0"/>
              <a:t>13. Модернизация оборудования (его реконструкция, замена), а также технологических процессов на рабочих местах с целью исключения или снижения до допустимых уровней воздействия вредных и (или) опасных производственных факторов.</a:t>
            </a:r>
          </a:p>
          <a:p>
            <a:r>
              <a:rPr lang="ru-RU" dirty="0"/>
              <a:t>14. Устройство новых и реконструкция имеющихся отопительных и вентиляционных систем в производственных и бытовых помещениях, тепловых и воздушных завес, аспирационных и </a:t>
            </a:r>
            <a:r>
              <a:rPr lang="ru-RU" dirty="0" err="1"/>
              <a:t>пылегазоулавливающих</a:t>
            </a:r>
            <a:r>
              <a:rPr lang="ru-RU" dirty="0"/>
              <a:t> установок, установок дезинфекции, </a:t>
            </a:r>
            <a:r>
              <a:rPr lang="ru-RU" dirty="0" err="1"/>
              <a:t>аэрирования</a:t>
            </a:r>
            <a:r>
              <a:rPr lang="ru-RU" dirty="0"/>
              <a:t>, кондиционирования воздуха с целью обеспечения теплового режима и микроклимата, чистоты воздушной среды в рабочей и обслуживаемых зонах помещений, соответствующего нормативным требованиям.</a:t>
            </a:r>
          </a:p>
          <a:p>
            <a:r>
              <a:rPr lang="ru-RU" dirty="0"/>
              <a:t>15. Обеспечение естественного и искусственного освещения на рабочих местах, в бытовых помещениях, местах прохода работников.</a:t>
            </a:r>
          </a:p>
          <a:p>
            <a:pPr>
              <a:lnSpc>
                <a:spcPts val="1800"/>
              </a:lnSpc>
            </a:pPr>
            <a:endParaRPr lang="ru-RU" dirty="0">
              <a:ln w="19050">
                <a:noFill/>
              </a:ln>
              <a:solidFill>
                <a:schemeClr val="tx1"/>
              </a:solidFill>
              <a:effectLst>
                <a:outerShdw blurRad="101600" dist="101600" dir="2700000" algn="tl" rotWithShape="0">
                  <a:prstClr val="black">
                    <a:alpha val="40000"/>
                  </a:prstClr>
                </a:outerShdw>
              </a:effectLst>
              <a:latin typeface="PT Serif" pitchFamily="18" charset="-52"/>
              <a:cs typeface="Arial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F1D64D65-4732-47CB-A2CA-3D3269C8E136}"/>
              </a:ext>
            </a:extLst>
          </p:cNvPr>
          <p:cNvSpPr txBox="1"/>
          <p:nvPr/>
        </p:nvSpPr>
        <p:spPr>
          <a:xfrm>
            <a:off x="144000" y="195485"/>
            <a:ext cx="1691776" cy="638861"/>
          </a:xfrm>
          <a:prstGeom prst="rect">
            <a:avLst/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>
            <a:no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b="1" dirty="0">
              <a:ln w="3175"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chemeClr val="bg1">
                    <a:alpha val="43000"/>
                  </a:schemeClr>
                </a:outerShdw>
              </a:effectLst>
              <a:latin typeface="Bookman Old Style" pitchFamily="18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585603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F1D64D65-4732-47CB-A2CA-3D3269C8E136}"/>
              </a:ext>
            </a:extLst>
          </p:cNvPr>
          <p:cNvSpPr txBox="1"/>
          <p:nvPr/>
        </p:nvSpPr>
        <p:spPr>
          <a:xfrm>
            <a:off x="144000" y="195485"/>
            <a:ext cx="1691776" cy="638861"/>
          </a:xfrm>
          <a:prstGeom prst="rect">
            <a:avLst/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>
            <a:no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b="1" dirty="0">
              <a:ln w="3175"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chemeClr val="bg1">
                    <a:alpha val="43000"/>
                  </a:schemeClr>
                </a:outerShdw>
              </a:effectLst>
              <a:latin typeface="Bookman Old Style" pitchFamily="18" charset="0"/>
              <a:cs typeface="+mn-cs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107504" y="834346"/>
            <a:ext cx="8784976" cy="4113668"/>
          </a:xfrm>
          <a:prstGeom prst="roundRect">
            <a:avLst/>
          </a:prstGeom>
          <a:solidFill>
            <a:srgbClr val="00B0F0"/>
          </a:solidFill>
          <a:ln>
            <a:noFill/>
          </a:ln>
          <a:effectLst>
            <a:outerShdw blurRad="101600" dist="1016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tIns="72000" anchor="ctr"/>
          <a:lstStyle/>
          <a:p>
            <a:r>
              <a:rPr lang="ru-RU" dirty="0"/>
              <a:t>16. Устройство новых и (или) реконструкция имеющихся мест организованного отдыха, помещений и комнат релаксации, психологической разгрузки, мест обогрева работников, а также укрытий от солнечных лучей и атмосферных осадков при работах на открытом воздухе; расширение, реконструкция и оснащение санитарно-бытовых помещений.</a:t>
            </a:r>
          </a:p>
          <a:p>
            <a:r>
              <a:rPr lang="ru-RU" dirty="0"/>
              <a:t>17. Приобретение и монтаж установок (автоматов) для обеспечения работников питьевой водой, систем фильтрации (очистки) водопроводной воды.</a:t>
            </a:r>
          </a:p>
          <a:p>
            <a:r>
              <a:rPr lang="ru-RU" dirty="0"/>
              <a:t>18. Обеспечение работников, занятых на работах с вредными или опасными условиями труда, а также на работах, производимых в особых температурных и климатических условиях или связанных с загрязнением, специальной одеждой, специальной обувью и другими средствами индивидуальной защиты, дерматологическими средствами индивидуальной защиты.</a:t>
            </a:r>
          </a:p>
          <a:p>
            <a:pPr>
              <a:lnSpc>
                <a:spcPts val="1800"/>
              </a:lnSpc>
            </a:pPr>
            <a:endParaRPr lang="ru-RU" dirty="0">
              <a:ln w="19050">
                <a:noFill/>
              </a:ln>
              <a:solidFill>
                <a:schemeClr val="tx1"/>
              </a:solidFill>
              <a:effectLst>
                <a:outerShdw blurRad="101600" dist="101600" dir="2700000" algn="tl" rotWithShape="0">
                  <a:prstClr val="black">
                    <a:alpha val="40000"/>
                  </a:prstClr>
                </a:outerShdw>
              </a:effectLst>
              <a:latin typeface="PT Serif" pitchFamily="18" charset="-52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538525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F1D64D65-4732-47CB-A2CA-3D3269C8E136}"/>
              </a:ext>
            </a:extLst>
          </p:cNvPr>
          <p:cNvSpPr txBox="1"/>
          <p:nvPr/>
        </p:nvSpPr>
        <p:spPr>
          <a:xfrm>
            <a:off x="144000" y="195485"/>
            <a:ext cx="1691776" cy="638861"/>
          </a:xfrm>
          <a:prstGeom prst="rect">
            <a:avLst/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>
            <a:no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b="1" dirty="0">
              <a:ln w="3175"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chemeClr val="bg1">
                    <a:alpha val="43000"/>
                  </a:schemeClr>
                </a:outerShdw>
              </a:effectLst>
              <a:latin typeface="Bookman Old Style" pitchFamily="18" charset="0"/>
              <a:cs typeface="+mn-cs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107504" y="834346"/>
            <a:ext cx="8784976" cy="4113668"/>
          </a:xfrm>
          <a:prstGeom prst="roundRect">
            <a:avLst/>
          </a:prstGeom>
          <a:solidFill>
            <a:srgbClr val="00B0F0"/>
          </a:solidFill>
          <a:ln>
            <a:noFill/>
          </a:ln>
          <a:effectLst>
            <a:outerShdw blurRad="101600" dist="1016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tIns="72000" anchor="ctr"/>
          <a:lstStyle/>
          <a:p>
            <a:r>
              <a:rPr lang="ru-RU" dirty="0"/>
              <a:t>19. Обеспечение хранения средств индивидуальной защиты (далее - СИЗ), а также ухода за ними (своевременная химчистка, стирка, дегазация, дезактивация, дезинфекция, обезвреживание, </a:t>
            </a:r>
            <a:r>
              <a:rPr lang="ru-RU" dirty="0" err="1"/>
              <a:t>обеспыливание</a:t>
            </a:r>
            <a:r>
              <a:rPr lang="ru-RU" dirty="0"/>
              <a:t>, сушка), проведение ремонта и замена СИЗ.</a:t>
            </a:r>
          </a:p>
          <a:p>
            <a:r>
              <a:rPr lang="ru-RU" dirty="0"/>
              <a:t>20. Приобретение стендов, тренажеров, наглядных материалов, научно- технической литературы для проведения инструктажей по охране труда, обучения безопасным приемам и методам выполнения работ, оснащение кабинетов (учебных классов) по охране труда компьютерами, теле-, видео-, аудиоаппаратурой, обучающими и тестирующими программами, проведение выставок, конкурсов и смотров по охране труда, тренингов, круглых столов по охране труда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0763265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F1D64D65-4732-47CB-A2CA-3D3269C8E136}"/>
              </a:ext>
            </a:extLst>
          </p:cNvPr>
          <p:cNvSpPr txBox="1"/>
          <p:nvPr/>
        </p:nvSpPr>
        <p:spPr>
          <a:xfrm>
            <a:off x="144000" y="195485"/>
            <a:ext cx="1691776" cy="638861"/>
          </a:xfrm>
          <a:prstGeom prst="rect">
            <a:avLst/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>
            <a:no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b="1" dirty="0">
              <a:ln w="3175"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chemeClr val="bg1">
                    <a:alpha val="43000"/>
                  </a:schemeClr>
                </a:outerShdw>
              </a:effectLst>
              <a:latin typeface="Bookman Old Style" pitchFamily="18" charset="0"/>
              <a:cs typeface="+mn-cs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107504" y="834346"/>
            <a:ext cx="8784976" cy="4309154"/>
          </a:xfrm>
          <a:prstGeom prst="roundRect">
            <a:avLst/>
          </a:prstGeom>
          <a:solidFill>
            <a:srgbClr val="00B0F0"/>
          </a:solidFill>
          <a:ln>
            <a:noFill/>
          </a:ln>
          <a:effectLst>
            <a:outerShdw blurRad="101600" dist="1016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tIns="72000" anchor="ctr"/>
          <a:lstStyle/>
          <a:p>
            <a:r>
              <a:rPr lang="ru-RU" dirty="0"/>
              <a:t>21. Проведение обучения по охране труда, в том числе обучения безопасным методам и приемам выполнения работ, обучения по оказанию первой помощи пострадавшим на производстве, обучения по использованию (применению) средств индивидуальной защиты, инструктажей по охране труда, стажировки на рабочем месте (для определенных категорий работников) и проверки знания требований охраны труда.</a:t>
            </a:r>
          </a:p>
          <a:p>
            <a:r>
              <a:rPr lang="ru-RU" dirty="0"/>
              <a:t>22. Приобретение отдельных приборов, устройств, оборудования и (или) комплексов (систем) приборов, устройств, оборудования, непосредственно обеспечивающих проведение обучения по вопросам безопасного ведения работ, в том числе горных работ, и действиям в случае аварии или инцидента на опасном производственном объекте и (или) дистанционную видео- и аудио фиксацию инструктажей, обучения и иных форм подготовки работников по безопасному производству работ, а также хранение результатов такой фиксации.</a:t>
            </a:r>
          </a:p>
          <a:p>
            <a:r>
              <a:rPr lang="ru-RU" dirty="0"/>
              <a:t>23. Проведение обязательных предварительных и периодических медицинских осмотров (обследований</a:t>
            </a:r>
            <a:r>
              <a:rPr lang="ru-RU" dirty="0" smtClean="0"/>
              <a:t>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7679637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F1D64D65-4732-47CB-A2CA-3D3269C8E136}"/>
              </a:ext>
            </a:extLst>
          </p:cNvPr>
          <p:cNvSpPr txBox="1"/>
          <p:nvPr/>
        </p:nvSpPr>
        <p:spPr>
          <a:xfrm>
            <a:off x="144000" y="195485"/>
            <a:ext cx="1691776" cy="638861"/>
          </a:xfrm>
          <a:prstGeom prst="rect">
            <a:avLst/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>
            <a:no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b="1" dirty="0">
              <a:ln w="3175"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chemeClr val="bg1">
                    <a:alpha val="43000"/>
                  </a:schemeClr>
                </a:outerShdw>
              </a:effectLst>
              <a:latin typeface="Bookman Old Style" pitchFamily="18" charset="0"/>
              <a:cs typeface="+mn-cs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107504" y="834346"/>
            <a:ext cx="8784976" cy="4309154"/>
          </a:xfrm>
          <a:prstGeom prst="roundRect">
            <a:avLst/>
          </a:prstGeom>
          <a:solidFill>
            <a:srgbClr val="00B0F0"/>
          </a:solidFill>
          <a:ln>
            <a:noFill/>
          </a:ln>
          <a:effectLst>
            <a:outerShdw blurRad="101600" dist="1016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tIns="72000" anchor="ctr"/>
          <a:lstStyle/>
          <a:p>
            <a:r>
              <a:rPr lang="ru-RU" dirty="0"/>
              <a:t>24. Оборудование по установленным нормам помещения для оказания медицинской помощи и (или) создание санитарных постов с аптечками, укомплектованными набором медицинских изделий для оказания первой помощи.</a:t>
            </a:r>
          </a:p>
          <a:p>
            <a:r>
              <a:rPr lang="ru-RU" dirty="0"/>
              <a:t>25. Устройство и содержание пешеходных дорог, тротуаров, переходов, тоннелей, галерей на территории организации в целях обеспечения безопасности работников.</a:t>
            </a:r>
          </a:p>
          <a:p>
            <a:r>
              <a:rPr lang="ru-RU" dirty="0"/>
              <a:t>26. Организация и проведение производственного контроля.</a:t>
            </a:r>
          </a:p>
          <a:p>
            <a:r>
              <a:rPr lang="ru-RU" dirty="0"/>
              <a:t>27. Издание (тиражирование) инструкций, правил (стандартов) по охране труда.</a:t>
            </a:r>
          </a:p>
          <a:p>
            <a:r>
              <a:rPr lang="ru-RU" dirty="0"/>
              <a:t>28. Перепланировка размещения производственного оборудования, организация рабочих мест с целью обеспечения безопасности работников.</a:t>
            </a:r>
          </a:p>
          <a:p>
            <a:r>
              <a:rPr lang="ru-RU" dirty="0"/>
              <a:t>29. Проектирование и обустройство учебно-тренировочных полигонов для отработки работниками практических навыков безопасного производства работ, в том числе на опасных производственных объектах.</a:t>
            </a:r>
          </a:p>
        </p:txBody>
      </p:sp>
    </p:spTree>
    <p:extLst>
      <p:ext uri="{BB962C8B-B14F-4D97-AF65-F5344CB8AC3E}">
        <p14:creationId xmlns:p14="http://schemas.microsoft.com/office/powerpoint/2010/main" val="81253827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F1D64D65-4732-47CB-A2CA-3D3269C8E136}"/>
              </a:ext>
            </a:extLst>
          </p:cNvPr>
          <p:cNvSpPr txBox="1"/>
          <p:nvPr/>
        </p:nvSpPr>
        <p:spPr>
          <a:xfrm>
            <a:off x="144000" y="195485"/>
            <a:ext cx="1691776" cy="638861"/>
          </a:xfrm>
          <a:prstGeom prst="rect">
            <a:avLst/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>
            <a:no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b="1" dirty="0">
              <a:ln w="3175"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chemeClr val="bg1">
                    <a:alpha val="43000"/>
                  </a:schemeClr>
                </a:outerShdw>
              </a:effectLst>
              <a:latin typeface="Bookman Old Style" pitchFamily="18" charset="0"/>
              <a:cs typeface="+mn-cs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101245" y="987574"/>
            <a:ext cx="8784976" cy="3537604"/>
          </a:xfrm>
          <a:prstGeom prst="roundRect">
            <a:avLst/>
          </a:prstGeom>
          <a:solidFill>
            <a:srgbClr val="00B0F0"/>
          </a:solidFill>
          <a:ln>
            <a:noFill/>
          </a:ln>
          <a:effectLst>
            <a:outerShdw blurRad="101600" dist="1016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tIns="72000" anchor="ctr"/>
          <a:lstStyle/>
          <a:p>
            <a:r>
              <a:rPr lang="ru-RU" dirty="0"/>
              <a:t>30. Реализация мероприятий, направленных на развитие физической культуры и спорта в трудовых </a:t>
            </a:r>
            <a:r>
              <a:rPr lang="ru-RU" dirty="0" smtClean="0"/>
              <a:t>коллективах.</a:t>
            </a:r>
          </a:p>
          <a:p>
            <a:r>
              <a:rPr lang="ru-RU" dirty="0"/>
              <a:t>31. Приобретение систем обеспечения безопасности работ на высоте.</a:t>
            </a:r>
          </a:p>
          <a:p>
            <a:r>
              <a:rPr lang="ru-RU" dirty="0"/>
              <a:t>32. Разработка и приобретение электронных программ документооборота в области охраны труда в электронном виде с использованием электронной подписи или любого другого способа, позволяющего идентифицировать личность работника, в соответствии с законодательством Российской Федерации.</a:t>
            </a:r>
          </a:p>
          <a:p>
            <a:r>
              <a:rPr lang="ru-RU" dirty="0"/>
              <a:t>33. Приобретение приборов, устройств, оборудования и (или) комплексов (систем) приборов, устройств, оборудования, обеспечивающего дистанционную видео-, аудио или иную фиксацию процессов производства работ.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392851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2642508" y="51470"/>
            <a:ext cx="4824536" cy="720016"/>
          </a:xfrm>
          <a:prstGeom prst="roundRect">
            <a:avLst/>
          </a:prstGeom>
          <a:solidFill>
            <a:srgbClr val="009900"/>
          </a:solidFill>
          <a:ln>
            <a:noFill/>
          </a:ln>
          <a:effectLst>
            <a:outerShdw blurRad="101600" dist="1016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tIns="72000" anchor="ctr"/>
          <a:lstStyle/>
          <a:p>
            <a:pPr algn="ctr">
              <a:lnSpc>
                <a:spcPts val="1800"/>
              </a:lnSpc>
            </a:pPr>
            <a:r>
              <a:rPr lang="ru-RU" sz="3200" b="1" i="1" dirty="0" smtClean="0">
                <a:ln w="19050">
                  <a:noFill/>
                </a:ln>
                <a:solidFill>
                  <a:srgbClr val="FFFFFF"/>
                </a:solidFill>
                <a:effectLst>
                  <a:outerShdw blurRad="101600" dist="101600" dir="2700000" algn="tl" rotWithShape="0">
                    <a:prstClr val="black">
                      <a:alpha val="40000"/>
                    </a:prstClr>
                  </a:outerShdw>
                </a:effectLst>
                <a:latin typeface="PT Serif" pitchFamily="18" charset="-52"/>
                <a:cs typeface="Arial" charset="0"/>
              </a:rPr>
              <a:t>Классификация опасностей</a:t>
            </a:r>
            <a:endParaRPr lang="ru-RU" sz="3200" b="1" i="1" dirty="0">
              <a:ln w="19050">
                <a:noFill/>
              </a:ln>
              <a:solidFill>
                <a:srgbClr val="FFFFFF"/>
              </a:solidFill>
              <a:effectLst>
                <a:outerShdw blurRad="101600" dist="101600" dir="2700000" algn="tl" rotWithShape="0">
                  <a:prstClr val="black">
                    <a:alpha val="40000"/>
                  </a:prstClr>
                </a:outerShdw>
              </a:effectLst>
              <a:latin typeface="PT Serif" pitchFamily="18" charset="-52"/>
              <a:cs typeface="Arial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211719" y="699542"/>
            <a:ext cx="8784976" cy="4443958"/>
          </a:xfrm>
          <a:prstGeom prst="roundRect">
            <a:avLst/>
          </a:prstGeom>
          <a:solidFill>
            <a:srgbClr val="FFC000"/>
          </a:solidFill>
          <a:ln>
            <a:noFill/>
          </a:ln>
          <a:effectLst>
            <a:outerShdw blurRad="101600" dist="1016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tIns="72000" anchor="ctr"/>
          <a:lstStyle/>
          <a:p>
            <a:pPr>
              <a:lnSpc>
                <a:spcPts val="1800"/>
              </a:lnSpc>
            </a:pPr>
            <a:endParaRPr lang="ru-RU" dirty="0">
              <a:ln w="19050">
                <a:noFill/>
              </a:ln>
              <a:solidFill>
                <a:schemeClr val="tx1"/>
              </a:solidFill>
              <a:effectLst>
                <a:outerShdw blurRad="101600" dist="101600" dir="2700000" algn="tl" rotWithShape="0">
                  <a:prstClr val="black">
                    <a:alpha val="40000"/>
                  </a:prstClr>
                </a:outerShdw>
              </a:effectLst>
              <a:latin typeface="PT Serif" pitchFamily="18" charset="-52"/>
              <a:cs typeface="Arial" charset="0"/>
            </a:endParaRPr>
          </a:p>
          <a:p>
            <a:pPr>
              <a:lnSpc>
                <a:spcPts val="1800"/>
              </a:lnSpc>
            </a:pPr>
            <a:endParaRPr lang="ru-RU" dirty="0">
              <a:ln w="19050">
                <a:noFill/>
              </a:ln>
              <a:solidFill>
                <a:schemeClr val="tx1"/>
              </a:solidFill>
              <a:effectLst>
                <a:outerShdw blurRad="101600" dist="101600" dir="2700000" algn="tl" rotWithShape="0">
                  <a:prstClr val="black">
                    <a:alpha val="40000"/>
                  </a:prstClr>
                </a:outerShdw>
              </a:effectLst>
              <a:latin typeface="PT Serif" pitchFamily="18" charset="-52"/>
              <a:cs typeface="Arial" charset="0"/>
            </a:endParaRPr>
          </a:p>
          <a:p>
            <a:pPr>
              <a:lnSpc>
                <a:spcPts val="1800"/>
              </a:lnSpc>
            </a:pPr>
            <a:r>
              <a:rPr lang="ru-RU" b="1" u="sng" dirty="0">
                <a:ln w="19050">
                  <a:noFill/>
                </a:ln>
                <a:solidFill>
                  <a:schemeClr val="tx1"/>
                </a:solidFill>
                <a:effectLst>
                  <a:outerShdw blurRad="101600" dist="101600" dir="2700000" algn="tl" rotWithShape="0">
                    <a:prstClr val="black">
                      <a:alpha val="40000"/>
                    </a:prstClr>
                  </a:outerShdw>
                </a:effectLst>
                <a:latin typeface="PT Serif" pitchFamily="18" charset="-52"/>
                <a:cs typeface="Arial" charset="0"/>
              </a:rPr>
              <a:t>а) механические опасности:</a:t>
            </a:r>
          </a:p>
          <a:p>
            <a:pPr>
              <a:lnSpc>
                <a:spcPts val="1800"/>
              </a:lnSpc>
            </a:pPr>
            <a:r>
              <a:rPr lang="ru-RU" dirty="0">
                <a:ln w="19050">
                  <a:noFill/>
                </a:ln>
                <a:solidFill>
                  <a:schemeClr val="tx1"/>
                </a:solidFill>
                <a:effectLst>
                  <a:outerShdw blurRad="101600" dist="101600" dir="2700000" algn="tl" rotWithShape="0">
                    <a:prstClr val="black">
                      <a:alpha val="40000"/>
                    </a:prstClr>
                  </a:outerShdw>
                </a:effectLst>
                <a:latin typeface="PT Serif" pitchFamily="18" charset="-52"/>
                <a:cs typeface="Arial" charset="0"/>
              </a:rPr>
              <a:t>- опасность падения из-за потери равновесия, в том числе при спотыкании или </a:t>
            </a:r>
            <a:r>
              <a:rPr lang="ru-RU" dirty="0" err="1">
                <a:ln w="19050">
                  <a:noFill/>
                </a:ln>
                <a:solidFill>
                  <a:schemeClr val="tx1"/>
                </a:solidFill>
                <a:effectLst>
                  <a:outerShdw blurRad="101600" dist="101600" dir="2700000" algn="tl" rotWithShape="0">
                    <a:prstClr val="black">
                      <a:alpha val="40000"/>
                    </a:prstClr>
                  </a:outerShdw>
                </a:effectLst>
                <a:latin typeface="PT Serif" pitchFamily="18" charset="-52"/>
                <a:cs typeface="Arial" charset="0"/>
              </a:rPr>
              <a:t>подскальзывании</a:t>
            </a:r>
            <a:r>
              <a:rPr lang="ru-RU" dirty="0">
                <a:ln w="19050">
                  <a:noFill/>
                </a:ln>
                <a:solidFill>
                  <a:schemeClr val="tx1"/>
                </a:solidFill>
                <a:effectLst>
                  <a:outerShdw blurRad="101600" dist="101600" dir="2700000" algn="tl" rotWithShape="0">
                    <a:prstClr val="black">
                      <a:alpha val="40000"/>
                    </a:prstClr>
                  </a:outerShdw>
                </a:effectLst>
                <a:latin typeface="PT Serif" pitchFamily="18" charset="-52"/>
                <a:cs typeface="Arial" charset="0"/>
              </a:rPr>
              <a:t>, передвижении по мокрым полам, по лестничным маршам;</a:t>
            </a:r>
          </a:p>
          <a:p>
            <a:pPr>
              <a:lnSpc>
                <a:spcPts val="1800"/>
              </a:lnSpc>
            </a:pPr>
            <a:r>
              <a:rPr lang="ru-RU" dirty="0">
                <a:ln w="19050">
                  <a:noFill/>
                </a:ln>
                <a:solidFill>
                  <a:schemeClr val="tx1"/>
                </a:solidFill>
                <a:effectLst>
                  <a:outerShdw blurRad="101600" dist="101600" dir="2700000" algn="tl" rotWithShape="0">
                    <a:prstClr val="black">
                      <a:alpha val="40000"/>
                    </a:prstClr>
                  </a:outerShdw>
                </a:effectLst>
                <a:latin typeface="PT Serif" pitchFamily="18" charset="-52"/>
                <a:cs typeface="Arial" charset="0"/>
              </a:rPr>
              <a:t>- опасность пореза частей тела канцелярским ножом, ножницами;</a:t>
            </a:r>
          </a:p>
          <a:p>
            <a:pPr>
              <a:lnSpc>
                <a:spcPts val="1800"/>
              </a:lnSpc>
            </a:pPr>
            <a:endParaRPr lang="ru-RU" dirty="0">
              <a:ln w="19050">
                <a:noFill/>
              </a:ln>
              <a:solidFill>
                <a:schemeClr val="tx1"/>
              </a:solidFill>
              <a:effectLst>
                <a:outerShdw blurRad="101600" dist="101600" dir="2700000" algn="tl" rotWithShape="0">
                  <a:prstClr val="black">
                    <a:alpha val="40000"/>
                  </a:prstClr>
                </a:outerShdw>
              </a:effectLst>
              <a:latin typeface="PT Serif" pitchFamily="18" charset="-52"/>
              <a:cs typeface="Arial" charset="0"/>
            </a:endParaRPr>
          </a:p>
          <a:p>
            <a:pPr>
              <a:lnSpc>
                <a:spcPts val="1800"/>
              </a:lnSpc>
            </a:pPr>
            <a:r>
              <a:rPr lang="ru-RU" b="1" u="sng" dirty="0">
                <a:ln w="19050">
                  <a:noFill/>
                </a:ln>
                <a:solidFill>
                  <a:schemeClr val="tx1"/>
                </a:solidFill>
                <a:effectLst>
                  <a:outerShdw blurRad="101600" dist="101600" dir="2700000" algn="tl" rotWithShape="0">
                    <a:prstClr val="black">
                      <a:alpha val="40000"/>
                    </a:prstClr>
                  </a:outerShdw>
                </a:effectLst>
                <a:latin typeface="PT Serif" pitchFamily="18" charset="-52"/>
                <a:cs typeface="Arial" charset="0"/>
              </a:rPr>
              <a:t>б) электрические опасности:</a:t>
            </a:r>
          </a:p>
          <a:p>
            <a:pPr>
              <a:lnSpc>
                <a:spcPts val="1800"/>
              </a:lnSpc>
            </a:pPr>
            <a:r>
              <a:rPr lang="ru-RU" dirty="0">
                <a:ln w="19050">
                  <a:noFill/>
                </a:ln>
                <a:solidFill>
                  <a:schemeClr val="tx1"/>
                </a:solidFill>
                <a:effectLst>
                  <a:outerShdw blurRad="101600" dist="101600" dir="2700000" algn="tl" rotWithShape="0">
                    <a:prstClr val="black">
                      <a:alpha val="40000"/>
                    </a:prstClr>
                  </a:outerShdw>
                </a:effectLst>
                <a:latin typeface="PT Serif" pitchFamily="18" charset="-52"/>
                <a:cs typeface="Arial" charset="0"/>
              </a:rPr>
              <a:t>- опасность поражения током вследствие прямого контакта с токоведущими частями из-за касания незащищенными частями тела деталей, находящихся под напряжением;</a:t>
            </a:r>
          </a:p>
          <a:p>
            <a:pPr>
              <a:lnSpc>
                <a:spcPts val="1800"/>
              </a:lnSpc>
            </a:pPr>
            <a:r>
              <a:rPr lang="ru-RU" dirty="0">
                <a:ln w="19050">
                  <a:noFill/>
                </a:ln>
                <a:solidFill>
                  <a:schemeClr val="tx1"/>
                </a:solidFill>
                <a:effectLst>
                  <a:outerShdw blurRad="101600" dist="101600" dir="2700000" algn="tl" rotWithShape="0">
                    <a:prstClr val="black">
                      <a:alpha val="40000"/>
                    </a:prstClr>
                  </a:outerShdw>
                </a:effectLst>
                <a:latin typeface="PT Serif" pitchFamily="18" charset="-52"/>
                <a:cs typeface="Arial" charset="0"/>
              </a:rPr>
              <a:t>- опасность поражения током вследствие контакта с токоведущими частями, которые находятся под напряжением из-за неисправного состояния (косвенный контакт);</a:t>
            </a:r>
          </a:p>
          <a:p>
            <a:pPr>
              <a:lnSpc>
                <a:spcPts val="1800"/>
              </a:lnSpc>
            </a:pPr>
            <a:endParaRPr lang="ru-RU" dirty="0">
              <a:ln w="19050">
                <a:noFill/>
              </a:ln>
              <a:solidFill>
                <a:schemeClr val="tx1"/>
              </a:solidFill>
              <a:effectLst>
                <a:outerShdw blurRad="101600" dist="101600" dir="2700000" algn="tl" rotWithShape="0">
                  <a:prstClr val="black">
                    <a:alpha val="40000"/>
                  </a:prstClr>
                </a:outerShdw>
              </a:effectLst>
              <a:latin typeface="PT Serif" pitchFamily="18" charset="-52"/>
              <a:cs typeface="Arial" charset="0"/>
            </a:endParaRPr>
          </a:p>
          <a:p>
            <a:pPr>
              <a:lnSpc>
                <a:spcPts val="1800"/>
              </a:lnSpc>
            </a:pPr>
            <a:r>
              <a:rPr lang="ru-RU" b="1" u="sng" dirty="0">
                <a:ln w="19050">
                  <a:noFill/>
                </a:ln>
                <a:solidFill>
                  <a:schemeClr val="tx1"/>
                </a:solidFill>
                <a:effectLst>
                  <a:outerShdw blurRad="101600" dist="101600" dir="2700000" algn="tl" rotWithShape="0">
                    <a:prstClr val="black">
                      <a:alpha val="40000"/>
                    </a:prstClr>
                  </a:outerShdw>
                </a:effectLst>
                <a:latin typeface="PT Serif" pitchFamily="18" charset="-52"/>
                <a:cs typeface="Arial" charset="0"/>
              </a:rPr>
              <a:t>г) опасности, связанные с воздействием микроклимата и климатические опасности:</a:t>
            </a:r>
          </a:p>
          <a:p>
            <a:pPr>
              <a:lnSpc>
                <a:spcPts val="1800"/>
              </a:lnSpc>
            </a:pPr>
            <a:r>
              <a:rPr lang="ru-RU" dirty="0">
                <a:ln w="19050">
                  <a:noFill/>
                </a:ln>
                <a:solidFill>
                  <a:schemeClr val="tx1"/>
                </a:solidFill>
                <a:effectLst>
                  <a:outerShdw blurRad="101600" dist="101600" dir="2700000" algn="tl" rotWithShape="0">
                    <a:prstClr val="black">
                      <a:alpha val="40000"/>
                    </a:prstClr>
                  </a:outerShdw>
                </a:effectLst>
                <a:latin typeface="PT Serif" pitchFamily="18" charset="-52"/>
                <a:cs typeface="Arial" charset="0"/>
              </a:rPr>
              <a:t>- опасность воздействия пониженных температур воздуха;</a:t>
            </a:r>
          </a:p>
          <a:p>
            <a:pPr>
              <a:lnSpc>
                <a:spcPts val="1800"/>
              </a:lnSpc>
            </a:pPr>
            <a:r>
              <a:rPr lang="ru-RU" dirty="0">
                <a:ln w="19050">
                  <a:noFill/>
                </a:ln>
                <a:solidFill>
                  <a:schemeClr val="tx1"/>
                </a:solidFill>
                <a:effectLst>
                  <a:outerShdw blurRad="101600" dist="101600" dir="2700000" algn="tl" rotWithShape="0">
                    <a:prstClr val="black">
                      <a:alpha val="40000"/>
                    </a:prstClr>
                  </a:outerShdw>
                </a:effectLst>
                <a:latin typeface="PT Serif" pitchFamily="18" charset="-52"/>
                <a:cs typeface="Arial" charset="0"/>
              </a:rPr>
              <a:t>- опасность воздействия повышенных температур воздуха;</a:t>
            </a:r>
          </a:p>
          <a:p>
            <a:pPr>
              <a:lnSpc>
                <a:spcPts val="1800"/>
              </a:lnSpc>
            </a:pPr>
            <a:r>
              <a:rPr lang="ru-RU" dirty="0">
                <a:ln w="19050">
                  <a:noFill/>
                </a:ln>
                <a:solidFill>
                  <a:schemeClr val="tx1"/>
                </a:solidFill>
                <a:effectLst>
                  <a:outerShdw blurRad="101600" dist="101600" dir="2700000" algn="tl" rotWithShape="0">
                    <a:prstClr val="black">
                      <a:alpha val="40000"/>
                    </a:prstClr>
                  </a:outerShdw>
                </a:effectLst>
                <a:latin typeface="PT Serif" pitchFamily="18" charset="-52"/>
                <a:cs typeface="Arial" charset="0"/>
              </a:rPr>
              <a:t>- опасность воздействия влажности;  </a:t>
            </a:r>
          </a:p>
          <a:p>
            <a:pPr>
              <a:lnSpc>
                <a:spcPts val="1800"/>
              </a:lnSpc>
            </a:pPr>
            <a:r>
              <a:rPr lang="ru-RU" dirty="0">
                <a:ln w="19050">
                  <a:noFill/>
                </a:ln>
                <a:solidFill>
                  <a:schemeClr val="tx1"/>
                </a:solidFill>
                <a:effectLst>
                  <a:outerShdw blurRad="101600" dist="101600" dir="2700000" algn="tl" rotWithShape="0">
                    <a:prstClr val="black">
                      <a:alpha val="40000"/>
                    </a:prstClr>
                  </a:outerShdw>
                </a:effectLst>
                <a:latin typeface="PT Serif" pitchFamily="18" charset="-52"/>
                <a:cs typeface="Arial" charset="0"/>
              </a:rPr>
              <a:t>         </a:t>
            </a:r>
          </a:p>
          <a:p>
            <a:pPr>
              <a:lnSpc>
                <a:spcPts val="1800"/>
              </a:lnSpc>
            </a:pPr>
            <a:r>
              <a:rPr lang="ru-RU" dirty="0">
                <a:ln w="19050">
                  <a:noFill/>
                </a:ln>
                <a:solidFill>
                  <a:schemeClr val="tx1"/>
                </a:solidFill>
                <a:effectLst>
                  <a:outerShdw blurRad="101600" dist="101600" dir="2700000" algn="tl" rotWithShape="0">
                    <a:prstClr val="black">
                      <a:alpha val="40000"/>
                    </a:prstClr>
                  </a:outerShdw>
                </a:effectLst>
                <a:latin typeface="PT Serif" pitchFamily="18" charset="-52"/>
                <a:cs typeface="Arial" charset="0"/>
              </a:rPr>
              <a:t>   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2E2CF55D-B9F4-434E-900F-C53624701FA8}"/>
              </a:ext>
            </a:extLst>
          </p:cNvPr>
          <p:cNvSpPr txBox="1"/>
          <p:nvPr/>
        </p:nvSpPr>
        <p:spPr>
          <a:xfrm>
            <a:off x="144000" y="51470"/>
            <a:ext cx="1691776" cy="638861"/>
          </a:xfrm>
          <a:prstGeom prst="rect">
            <a:avLst/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>
            <a:no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 smtClean="0">
                <a:ln w="3175"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  <a:latin typeface="Bookman Old Style" pitchFamily="18" charset="0"/>
                <a:cs typeface="+mn-cs"/>
              </a:rPr>
              <a:t>1.</a:t>
            </a:r>
            <a:endParaRPr lang="ru-RU" sz="2000" b="1" dirty="0">
              <a:ln w="3175"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chemeClr val="bg1">
                    <a:alpha val="43000"/>
                  </a:schemeClr>
                </a:outerShdw>
              </a:effectLst>
              <a:latin typeface="Bookman Old Style" pitchFamily="18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4927116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Скругленный прямоугольник 23"/>
          <p:cNvSpPr/>
          <p:nvPr/>
        </p:nvSpPr>
        <p:spPr>
          <a:xfrm>
            <a:off x="36000" y="1347788"/>
            <a:ext cx="9072000" cy="1079500"/>
          </a:xfrm>
          <a:prstGeom prst="roundRect">
            <a:avLst>
              <a:gd name="adj" fmla="val 10334"/>
            </a:avLst>
          </a:prstGeom>
          <a:ln w="19050"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2412000" y="771550"/>
            <a:ext cx="4320000" cy="432000"/>
          </a:xfrm>
          <a:prstGeom prst="roundRect">
            <a:avLst>
              <a:gd name="adj" fmla="val 9197"/>
            </a:avLst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36000" rIns="36000"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 eaLnBrk="1" hangingPunct="1">
              <a:defRPr/>
            </a:pPr>
            <a:r>
              <a:rPr lang="ru-RU" sz="1500" b="1" dirty="0">
                <a:solidFill>
                  <a:srgbClr val="FFFFFF"/>
                </a:solidFill>
                <a:effectLst>
                  <a:outerShdw blurRad="76200" dist="76200" dir="2700000" algn="tl" rotWithShape="0">
                    <a:prstClr val="black">
                      <a:alpha val="60000"/>
                    </a:prstClr>
                  </a:outerShdw>
                </a:effectLst>
                <a:latin typeface="Verdana" pitchFamily="34" charset="0"/>
              </a:rPr>
              <a:t>СРЕДСТВА КОЛЛЕКТИВНОЙ ЗАЩИТЫ</a:t>
            </a: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2160000" y="180000"/>
            <a:ext cx="6840760" cy="396000"/>
          </a:xfrm>
          <a:prstGeom prst="roundRect">
            <a:avLst/>
          </a:prstGeom>
          <a:solidFill>
            <a:srgbClr val="009900"/>
          </a:solidFill>
          <a:ln>
            <a:noFill/>
          </a:ln>
          <a:effectLst>
            <a:outerShdw blurRad="101600" dist="1016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tIns="72000"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ru-RU" sz="2000" b="1" i="1" spc="300" dirty="0">
                <a:ln w="19050">
                  <a:noFill/>
                </a:ln>
                <a:solidFill>
                  <a:srgbClr val="FFFFFF"/>
                </a:solidFill>
                <a:effectLst>
                  <a:outerShdw blurRad="101600" dist="101600" dir="2700000" algn="tl" rotWithShape="0">
                    <a:prstClr val="black">
                      <a:alpha val="40000"/>
                    </a:prstClr>
                  </a:outerShdw>
                </a:effectLst>
                <a:latin typeface="PT Serif" pitchFamily="18" charset="-52"/>
              </a:rPr>
              <a:t>СРЕДСТВА ЗАЩИТЫ</a:t>
            </a:r>
          </a:p>
        </p:txBody>
      </p:sp>
      <p:cxnSp>
        <p:nvCxnSpPr>
          <p:cNvPr id="4" name="Прямая со стрелкой 3"/>
          <p:cNvCxnSpPr/>
          <p:nvPr/>
        </p:nvCxnSpPr>
        <p:spPr>
          <a:xfrm>
            <a:off x="3266855" y="2355850"/>
            <a:ext cx="0" cy="1152525"/>
          </a:xfrm>
          <a:prstGeom prst="straightConnector1">
            <a:avLst/>
          </a:prstGeom>
          <a:ln w="44450">
            <a:solidFill>
              <a:schemeClr val="tx1"/>
            </a:solidFill>
            <a:tailEnd type="triangle" w="med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" name="Скругленный прямоугольник 4"/>
          <p:cNvSpPr/>
          <p:nvPr/>
        </p:nvSpPr>
        <p:spPr>
          <a:xfrm>
            <a:off x="107504" y="3507854"/>
            <a:ext cx="2808000" cy="1548000"/>
          </a:xfrm>
          <a:prstGeom prst="roundRect">
            <a:avLst>
              <a:gd name="adj" fmla="val 6999"/>
            </a:avLst>
          </a:prstGeom>
          <a:solidFill>
            <a:schemeClr val="tx1">
              <a:lumMod val="75000"/>
              <a:lumOff val="25000"/>
            </a:schemeClr>
          </a:solidFill>
          <a:effec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36000" rIns="36000"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>
              <a:lnSpc>
                <a:spcPts val="1200"/>
              </a:lnSpc>
              <a:defRPr/>
            </a:pPr>
            <a:r>
              <a:rPr lang="ru-RU" sz="1200" dirty="0">
                <a:solidFill>
                  <a:srgbClr val="FFFFFF"/>
                </a:solidFill>
                <a:latin typeface="Arial" pitchFamily="34" charset="0"/>
              </a:rPr>
              <a:t>Относятся:</a:t>
            </a:r>
          </a:p>
          <a:p>
            <a:pPr eaLnBrk="1" hangingPunct="1">
              <a:lnSpc>
                <a:spcPts val="1200"/>
              </a:lnSpc>
              <a:buFont typeface="Arial" pitchFamily="34" charset="0"/>
              <a:buChar char="•"/>
              <a:defRPr/>
            </a:pPr>
            <a:r>
              <a:rPr lang="ru-RU" sz="1100" dirty="0">
                <a:solidFill>
                  <a:srgbClr val="FFFFFF"/>
                </a:solidFill>
                <a:latin typeface="Arial" pitchFamily="34" charset="0"/>
              </a:rPr>
              <a:t>ограждения (кожухи, щиты, экраны);</a:t>
            </a:r>
          </a:p>
          <a:p>
            <a:pPr eaLnBrk="1" hangingPunct="1">
              <a:lnSpc>
                <a:spcPts val="1200"/>
              </a:lnSpc>
              <a:buFont typeface="Arial" pitchFamily="34" charset="0"/>
              <a:buChar char="•"/>
              <a:defRPr/>
            </a:pPr>
            <a:r>
              <a:rPr lang="ru-RU" sz="1100" dirty="0">
                <a:solidFill>
                  <a:srgbClr val="FFFFFF"/>
                </a:solidFill>
                <a:latin typeface="Arial" pitchFamily="34" charset="0"/>
              </a:rPr>
              <a:t>предохранительные–блокировочные устройства (механические, электронные, пневматические, гидравлические);</a:t>
            </a:r>
          </a:p>
          <a:p>
            <a:pPr eaLnBrk="1" hangingPunct="1">
              <a:lnSpc>
                <a:spcPts val="1200"/>
              </a:lnSpc>
              <a:buFont typeface="Arial" pitchFamily="34" charset="0"/>
              <a:buChar char="•"/>
              <a:defRPr/>
            </a:pPr>
            <a:r>
              <a:rPr lang="ru-RU" sz="1100" dirty="0">
                <a:solidFill>
                  <a:srgbClr val="FFFFFF"/>
                </a:solidFill>
                <a:latin typeface="Arial" pitchFamily="34" charset="0"/>
              </a:rPr>
              <a:t>тормозные устройства (рабочие, стояночные, экстренный тормоз);</a:t>
            </a:r>
          </a:p>
          <a:p>
            <a:pPr eaLnBrk="1" hangingPunct="1">
              <a:lnSpc>
                <a:spcPts val="1200"/>
              </a:lnSpc>
              <a:buFont typeface="Arial" pitchFamily="34" charset="0"/>
              <a:buChar char="•"/>
              <a:defRPr/>
            </a:pPr>
            <a:r>
              <a:rPr lang="ru-RU" sz="1100" dirty="0">
                <a:solidFill>
                  <a:srgbClr val="FFFFFF"/>
                </a:solidFill>
                <a:latin typeface="Arial" pitchFamily="34" charset="0"/>
              </a:rPr>
              <a:t>сигнальные устройства (звуковые)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16505" y="1419622"/>
            <a:ext cx="1512000" cy="432000"/>
          </a:xfrm>
          <a:prstGeom prst="roundRect">
            <a:avLst>
              <a:gd name="adj" fmla="val 9197"/>
            </a:avLst>
          </a:prstGeom>
          <a:solidFill>
            <a:srgbClr val="00206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36000" rIns="36000"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 eaLnBrk="1" hangingPunct="1">
              <a:lnSpc>
                <a:spcPts val="1200"/>
              </a:lnSpc>
              <a:defRPr/>
            </a:pPr>
            <a:r>
              <a:rPr lang="ru-RU" sz="1100">
                <a:solidFill>
                  <a:srgbClr val="FFFFFF"/>
                </a:solidFill>
                <a:latin typeface="Verdana" pitchFamily="34" charset="0"/>
              </a:rPr>
              <a:t>От механического травмирования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948264" y="3508030"/>
            <a:ext cx="2016000" cy="1548000"/>
          </a:xfrm>
          <a:prstGeom prst="roundRect">
            <a:avLst>
              <a:gd name="adj" fmla="val 9197"/>
            </a:avLst>
          </a:prstGeom>
          <a:solidFill>
            <a:schemeClr val="accent6">
              <a:lumMod val="50000"/>
            </a:schemeClr>
          </a:solidFill>
          <a:effec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36000" tIns="36000" rIns="36000" bIns="36000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>
              <a:lnSpc>
                <a:spcPts val="1200"/>
              </a:lnSpc>
              <a:defRPr/>
            </a:pPr>
            <a:r>
              <a:rPr lang="ru-RU" sz="1200">
                <a:solidFill>
                  <a:srgbClr val="FFFFFF"/>
                </a:solidFill>
                <a:latin typeface="Arial" pitchFamily="34" charset="0"/>
              </a:rPr>
              <a:t>Относятся </a:t>
            </a:r>
            <a:r>
              <a:rPr lang="ru-RU" sz="1100">
                <a:solidFill>
                  <a:srgbClr val="FFFFFF"/>
                </a:solidFill>
                <a:latin typeface="Arial" pitchFamily="34" charset="0"/>
              </a:rPr>
              <a:t>устройства</a:t>
            </a:r>
            <a:r>
              <a:rPr lang="ru-RU" sz="1200">
                <a:solidFill>
                  <a:srgbClr val="FFFFFF"/>
                </a:solidFill>
                <a:latin typeface="Arial" pitchFamily="34" charset="0"/>
              </a:rPr>
              <a:t>:</a:t>
            </a:r>
          </a:p>
          <a:p>
            <a:pPr eaLnBrk="1" hangingPunct="1">
              <a:lnSpc>
                <a:spcPts val="1200"/>
              </a:lnSpc>
              <a:buFont typeface="Arial" pitchFamily="34" charset="0"/>
              <a:buChar char="•"/>
              <a:defRPr/>
            </a:pPr>
            <a:r>
              <a:rPr lang="ru-RU" sz="1100">
                <a:solidFill>
                  <a:srgbClr val="FFFFFF"/>
                </a:solidFill>
                <a:latin typeface="Arial" pitchFamily="34" charset="0"/>
              </a:rPr>
              <a:t>оградительные;</a:t>
            </a:r>
          </a:p>
          <a:p>
            <a:pPr eaLnBrk="1" hangingPunct="1">
              <a:lnSpc>
                <a:spcPts val="1200"/>
              </a:lnSpc>
              <a:buFont typeface="Arial" pitchFamily="34" charset="0"/>
              <a:buChar char="•"/>
              <a:defRPr/>
            </a:pPr>
            <a:r>
              <a:rPr lang="ru-RU" sz="1100">
                <a:solidFill>
                  <a:srgbClr val="FFFFFF"/>
                </a:solidFill>
                <a:latin typeface="Arial" pitchFamily="34" charset="0"/>
              </a:rPr>
              <a:t>виброизолирующие вибропоглащающие;</a:t>
            </a:r>
          </a:p>
          <a:p>
            <a:pPr eaLnBrk="1" hangingPunct="1">
              <a:lnSpc>
                <a:spcPts val="1200"/>
              </a:lnSpc>
              <a:buFont typeface="Arial" pitchFamily="34" charset="0"/>
              <a:buChar char="•"/>
              <a:defRPr/>
            </a:pPr>
            <a:r>
              <a:rPr lang="ru-RU" sz="1100">
                <a:solidFill>
                  <a:srgbClr val="FFFFFF"/>
                </a:solidFill>
                <a:latin typeface="Arial" pitchFamily="34" charset="0"/>
              </a:rPr>
              <a:t>виброгасящие;</a:t>
            </a:r>
          </a:p>
          <a:p>
            <a:pPr eaLnBrk="1" hangingPunct="1">
              <a:lnSpc>
                <a:spcPts val="1200"/>
              </a:lnSpc>
              <a:buFont typeface="Arial" pitchFamily="34" charset="0"/>
              <a:buChar char="•"/>
              <a:defRPr/>
            </a:pPr>
            <a:r>
              <a:rPr lang="ru-RU" sz="1100">
                <a:solidFill>
                  <a:srgbClr val="FFFFFF"/>
                </a:solidFill>
                <a:latin typeface="Arial" pitchFamily="34" charset="0"/>
              </a:rPr>
              <a:t>автоматического контроля и сигнализации;</a:t>
            </a:r>
          </a:p>
          <a:p>
            <a:pPr eaLnBrk="1" hangingPunct="1">
              <a:lnSpc>
                <a:spcPts val="1200"/>
              </a:lnSpc>
              <a:buFont typeface="Arial" pitchFamily="34" charset="0"/>
              <a:buChar char="•"/>
              <a:defRPr/>
            </a:pPr>
            <a:r>
              <a:rPr lang="ru-RU" sz="1100">
                <a:solidFill>
                  <a:srgbClr val="FFFFFF"/>
                </a:solidFill>
                <a:latin typeface="Arial" pitchFamily="34" charset="0"/>
              </a:rPr>
              <a:t>дистанционного управления</a:t>
            </a:r>
          </a:p>
          <a:p>
            <a:pPr eaLnBrk="1" hangingPunct="1">
              <a:lnSpc>
                <a:spcPts val="1200"/>
              </a:lnSpc>
              <a:buFont typeface="Arial" pitchFamily="34" charset="0"/>
              <a:buChar char="•"/>
              <a:defRPr/>
            </a:pPr>
            <a:endParaRPr lang="ru-RU" sz="1200">
              <a:solidFill>
                <a:srgbClr val="FFFFFF"/>
              </a:solidFill>
              <a:latin typeface="Arial" pitchFamily="34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709970" y="1419646"/>
            <a:ext cx="2592000" cy="432000"/>
          </a:xfrm>
          <a:prstGeom prst="roundRect">
            <a:avLst>
              <a:gd name="adj" fmla="val 9197"/>
            </a:avLst>
          </a:prstGeom>
          <a:solidFill>
            <a:srgbClr val="00206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36000" rIns="36000"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 eaLnBrk="1" hangingPunct="1">
              <a:lnSpc>
                <a:spcPts val="1200"/>
              </a:lnSpc>
              <a:defRPr/>
            </a:pPr>
            <a:r>
              <a:rPr lang="ru-RU" sz="1100" dirty="0">
                <a:solidFill>
                  <a:srgbClr val="FFFFFF"/>
                </a:solidFill>
                <a:latin typeface="Verdana" pitchFamily="34" charset="0"/>
              </a:rPr>
              <a:t>От повышенной запыленности </a:t>
            </a:r>
            <a:br>
              <a:rPr lang="ru-RU" sz="1100" dirty="0">
                <a:solidFill>
                  <a:srgbClr val="FFFFFF"/>
                </a:solidFill>
                <a:latin typeface="Verdana" pitchFamily="34" charset="0"/>
              </a:rPr>
            </a:br>
            <a:r>
              <a:rPr lang="ru-RU" sz="1100" dirty="0">
                <a:solidFill>
                  <a:srgbClr val="FFFFFF"/>
                </a:solidFill>
                <a:latin typeface="Verdana" pitchFamily="34" charset="0"/>
              </a:rPr>
              <a:t>и загазованности воздуха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7299495" y="1419670"/>
            <a:ext cx="1728000" cy="432000"/>
          </a:xfrm>
          <a:prstGeom prst="roundRect">
            <a:avLst>
              <a:gd name="adj" fmla="val 9197"/>
            </a:avLst>
          </a:prstGeom>
          <a:solidFill>
            <a:srgbClr val="00206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36000" rIns="36000"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 eaLnBrk="1" hangingPunct="1">
              <a:lnSpc>
                <a:spcPts val="1200"/>
              </a:lnSpc>
              <a:defRPr/>
            </a:pPr>
            <a:r>
              <a:rPr lang="ru-RU" sz="1100">
                <a:solidFill>
                  <a:srgbClr val="FFFFFF"/>
                </a:solidFill>
                <a:latin typeface="Verdana" pitchFamily="34" charset="0"/>
              </a:rPr>
              <a:t>От зрительного перенапряжения</a:t>
            </a:r>
          </a:p>
        </p:txBody>
      </p:sp>
      <p:cxnSp>
        <p:nvCxnSpPr>
          <p:cNvPr id="10" name="Прямая со стрелкой 9"/>
          <p:cNvCxnSpPr/>
          <p:nvPr/>
        </p:nvCxnSpPr>
        <p:spPr>
          <a:xfrm>
            <a:off x="1763713" y="987425"/>
            <a:ext cx="647700" cy="0"/>
          </a:xfrm>
          <a:prstGeom prst="straightConnector1">
            <a:avLst/>
          </a:prstGeom>
          <a:ln w="44450">
            <a:solidFill>
              <a:schemeClr val="tx1"/>
            </a:solidFill>
            <a:tailEnd type="none" w="med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1" name="Скругленный прямоугольник 10"/>
          <p:cNvSpPr/>
          <p:nvPr/>
        </p:nvSpPr>
        <p:spPr>
          <a:xfrm>
            <a:off x="3429065" y="2715766"/>
            <a:ext cx="1728000" cy="648000"/>
          </a:xfrm>
          <a:prstGeom prst="roundRect">
            <a:avLst>
              <a:gd name="adj" fmla="val 9197"/>
            </a:avLst>
          </a:prstGeom>
          <a:solidFill>
            <a:srgbClr val="0070C0"/>
          </a:solidFill>
          <a:effec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36000" tIns="36000" rIns="36000" bIns="36000"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 eaLnBrk="1" hangingPunct="1">
              <a:lnSpc>
                <a:spcPts val="1200"/>
              </a:lnSpc>
              <a:defRPr/>
            </a:pPr>
            <a:r>
              <a:rPr lang="ru-RU" sz="1100">
                <a:solidFill>
                  <a:srgbClr val="FFFFFF"/>
                </a:solidFill>
                <a:latin typeface="Arial" pitchFamily="34" charset="0"/>
              </a:rPr>
              <a:t>Относятся системы отопления, вентиляции и кондиционирования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4860032" y="3507862"/>
            <a:ext cx="2016000" cy="1548000"/>
          </a:xfrm>
          <a:prstGeom prst="roundRect">
            <a:avLst>
              <a:gd name="adj" fmla="val 9197"/>
            </a:avLst>
          </a:prstGeom>
          <a:solidFill>
            <a:schemeClr val="accent3">
              <a:lumMod val="50000"/>
            </a:schemeClr>
          </a:solidFill>
          <a:effec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36000" tIns="36000" rIns="36000" bIns="36000"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>
              <a:lnSpc>
                <a:spcPts val="1200"/>
              </a:lnSpc>
              <a:defRPr/>
            </a:pPr>
            <a:r>
              <a:rPr lang="ru-RU" sz="1200">
                <a:solidFill>
                  <a:srgbClr val="FFFFFF"/>
                </a:solidFill>
                <a:latin typeface="Arial" pitchFamily="34" charset="0"/>
              </a:rPr>
              <a:t>Относятся </a:t>
            </a:r>
            <a:r>
              <a:rPr lang="ru-RU" sz="1100">
                <a:solidFill>
                  <a:srgbClr val="FFFFFF"/>
                </a:solidFill>
                <a:latin typeface="Arial" pitchFamily="34" charset="0"/>
              </a:rPr>
              <a:t>устройства:</a:t>
            </a:r>
          </a:p>
          <a:p>
            <a:pPr eaLnBrk="1" hangingPunct="1">
              <a:lnSpc>
                <a:spcPts val="1200"/>
              </a:lnSpc>
              <a:buFont typeface="Arial" pitchFamily="34" charset="0"/>
              <a:buChar char="•"/>
              <a:defRPr/>
            </a:pPr>
            <a:r>
              <a:rPr lang="ru-RU" sz="1100">
                <a:solidFill>
                  <a:srgbClr val="FFFFFF"/>
                </a:solidFill>
                <a:latin typeface="Arial" pitchFamily="34" charset="0"/>
              </a:rPr>
              <a:t>оградительные;</a:t>
            </a:r>
          </a:p>
          <a:p>
            <a:pPr eaLnBrk="1" hangingPunct="1">
              <a:lnSpc>
                <a:spcPts val="1200"/>
              </a:lnSpc>
              <a:buFont typeface="Arial" pitchFamily="34" charset="0"/>
              <a:buChar char="•"/>
              <a:defRPr/>
            </a:pPr>
            <a:r>
              <a:rPr lang="ru-RU" sz="1100">
                <a:solidFill>
                  <a:srgbClr val="FFFFFF"/>
                </a:solidFill>
                <a:latin typeface="Arial" pitchFamily="34" charset="0"/>
              </a:rPr>
              <a:t>звукоизолирующие;</a:t>
            </a:r>
          </a:p>
          <a:p>
            <a:pPr eaLnBrk="1" hangingPunct="1">
              <a:lnSpc>
                <a:spcPts val="1200"/>
              </a:lnSpc>
              <a:buFont typeface="Arial" pitchFamily="34" charset="0"/>
              <a:buChar char="•"/>
              <a:defRPr/>
            </a:pPr>
            <a:r>
              <a:rPr lang="ru-RU" sz="1100">
                <a:solidFill>
                  <a:srgbClr val="FFFFFF"/>
                </a:solidFill>
                <a:latin typeface="Arial" pitchFamily="34" charset="0"/>
              </a:rPr>
              <a:t>звукопоглощающие;</a:t>
            </a:r>
          </a:p>
          <a:p>
            <a:pPr eaLnBrk="1" hangingPunct="1">
              <a:lnSpc>
                <a:spcPts val="1200"/>
              </a:lnSpc>
              <a:buFont typeface="Arial" pitchFamily="34" charset="0"/>
              <a:buChar char="•"/>
              <a:defRPr/>
            </a:pPr>
            <a:r>
              <a:rPr lang="ru-RU" sz="1100">
                <a:solidFill>
                  <a:srgbClr val="FFFFFF"/>
                </a:solidFill>
                <a:latin typeface="Arial" pitchFamily="34" charset="0"/>
              </a:rPr>
              <a:t>глушители шума;</a:t>
            </a:r>
          </a:p>
          <a:p>
            <a:pPr eaLnBrk="1" hangingPunct="1">
              <a:lnSpc>
                <a:spcPts val="1200"/>
              </a:lnSpc>
              <a:buFont typeface="Arial" pitchFamily="34" charset="0"/>
              <a:buChar char="•"/>
              <a:defRPr/>
            </a:pPr>
            <a:r>
              <a:rPr lang="ru-RU" sz="1100">
                <a:solidFill>
                  <a:srgbClr val="FFFFFF"/>
                </a:solidFill>
                <a:latin typeface="Arial" pitchFamily="34" charset="0"/>
              </a:rPr>
              <a:t>автоматического контроля и сигнализации;</a:t>
            </a:r>
          </a:p>
          <a:p>
            <a:pPr eaLnBrk="1" hangingPunct="1">
              <a:lnSpc>
                <a:spcPts val="1200"/>
              </a:lnSpc>
              <a:buFont typeface="Arial" pitchFamily="34" charset="0"/>
              <a:buChar char="•"/>
              <a:defRPr/>
            </a:pPr>
            <a:r>
              <a:rPr lang="ru-RU" sz="1100">
                <a:solidFill>
                  <a:srgbClr val="FFFFFF"/>
                </a:solidFill>
                <a:latin typeface="Arial" pitchFamily="34" charset="0"/>
              </a:rPr>
              <a:t>дистанционного управления</a:t>
            </a: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2987824" y="3507854"/>
            <a:ext cx="1800000" cy="1548000"/>
          </a:xfrm>
          <a:prstGeom prst="roundRect">
            <a:avLst>
              <a:gd name="adj" fmla="val 9197"/>
            </a:avLst>
          </a:prstGeom>
          <a:solidFill>
            <a:schemeClr val="accent5">
              <a:lumMod val="50000"/>
            </a:schemeClr>
          </a:solidFill>
          <a:effec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36000" tIns="36000" rIns="36000" bIns="36000"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>
              <a:lnSpc>
                <a:spcPts val="1200"/>
              </a:lnSpc>
              <a:defRPr/>
            </a:pPr>
            <a:r>
              <a:rPr lang="ru-RU" sz="1200">
                <a:solidFill>
                  <a:srgbClr val="FFFFFF"/>
                </a:solidFill>
                <a:latin typeface="Arial" pitchFamily="34" charset="0"/>
              </a:rPr>
              <a:t>Относятся:</a:t>
            </a:r>
          </a:p>
          <a:p>
            <a:pPr eaLnBrk="1" hangingPunct="1">
              <a:lnSpc>
                <a:spcPts val="1200"/>
              </a:lnSpc>
              <a:buFont typeface="Arial" pitchFamily="34" charset="0"/>
              <a:buChar char="•"/>
              <a:defRPr/>
            </a:pPr>
            <a:r>
              <a:rPr lang="ru-RU" sz="1100">
                <a:solidFill>
                  <a:srgbClr val="FFFFFF"/>
                </a:solidFill>
                <a:latin typeface="Arial" pitchFamily="34" charset="0"/>
              </a:rPr>
              <a:t>нейтрализаторы;</a:t>
            </a:r>
          </a:p>
          <a:p>
            <a:pPr eaLnBrk="1" hangingPunct="1">
              <a:lnSpc>
                <a:spcPts val="1200"/>
              </a:lnSpc>
              <a:buFont typeface="Arial" pitchFamily="34" charset="0"/>
              <a:buChar char="•"/>
              <a:defRPr/>
            </a:pPr>
            <a:r>
              <a:rPr lang="ru-RU" sz="1100">
                <a:solidFill>
                  <a:srgbClr val="FFFFFF"/>
                </a:solidFill>
                <a:latin typeface="Arial" pitchFamily="34" charset="0"/>
              </a:rPr>
              <a:t>увлажняющие устройства;</a:t>
            </a:r>
          </a:p>
          <a:p>
            <a:pPr eaLnBrk="1" hangingPunct="1">
              <a:lnSpc>
                <a:spcPts val="1200"/>
              </a:lnSpc>
              <a:buFont typeface="Arial" pitchFamily="34" charset="0"/>
              <a:buChar char="•"/>
              <a:defRPr/>
            </a:pPr>
            <a:r>
              <a:rPr lang="ru-RU" sz="1100">
                <a:solidFill>
                  <a:srgbClr val="FFFFFF"/>
                </a:solidFill>
                <a:latin typeface="Arial" pitchFamily="34" charset="0"/>
              </a:rPr>
              <a:t>электростатические прокладки;</a:t>
            </a:r>
          </a:p>
          <a:p>
            <a:pPr eaLnBrk="1" hangingPunct="1">
              <a:lnSpc>
                <a:spcPts val="1200"/>
              </a:lnSpc>
              <a:buFont typeface="Arial" pitchFamily="34" charset="0"/>
              <a:buChar char="•"/>
              <a:defRPr/>
            </a:pPr>
            <a:r>
              <a:rPr lang="ru-RU" sz="1100">
                <a:solidFill>
                  <a:srgbClr val="FFFFFF"/>
                </a:solidFill>
                <a:latin typeface="Arial" pitchFamily="34" charset="0"/>
              </a:rPr>
              <a:t>токопроводящие </a:t>
            </a:r>
            <a:br>
              <a:rPr lang="ru-RU" sz="1100">
                <a:solidFill>
                  <a:srgbClr val="FFFFFF"/>
                </a:solidFill>
                <a:latin typeface="Arial" pitchFamily="34" charset="0"/>
              </a:rPr>
            </a:br>
            <a:r>
              <a:rPr lang="ru-RU" sz="1100">
                <a:solidFill>
                  <a:srgbClr val="FFFFFF"/>
                </a:solidFill>
                <a:latin typeface="Arial" pitchFamily="34" charset="0"/>
              </a:rPr>
              <a:t>полы;</a:t>
            </a:r>
          </a:p>
          <a:p>
            <a:pPr eaLnBrk="1" hangingPunct="1">
              <a:lnSpc>
                <a:spcPts val="1200"/>
              </a:lnSpc>
              <a:buFont typeface="Arial" pitchFamily="34" charset="0"/>
              <a:buChar char="•"/>
              <a:defRPr/>
            </a:pPr>
            <a:r>
              <a:rPr lang="ru-RU" sz="1100">
                <a:solidFill>
                  <a:srgbClr val="FFFFFF"/>
                </a:solidFill>
                <a:latin typeface="Arial" pitchFamily="34" charset="0"/>
              </a:rPr>
              <a:t>заземление</a:t>
            </a:r>
          </a:p>
        </p:txBody>
      </p:sp>
      <p:cxnSp>
        <p:nvCxnSpPr>
          <p:cNvPr id="14" name="Прямая со стрелкой 13"/>
          <p:cNvCxnSpPr>
            <a:stCxn id="16" idx="2"/>
          </p:cNvCxnSpPr>
          <p:nvPr/>
        </p:nvCxnSpPr>
        <p:spPr>
          <a:xfrm>
            <a:off x="4581105" y="2355726"/>
            <a:ext cx="0" cy="360040"/>
          </a:xfrm>
          <a:prstGeom prst="straightConnector1">
            <a:avLst/>
          </a:prstGeom>
          <a:ln w="44450">
            <a:solidFill>
              <a:schemeClr val="tx1"/>
            </a:solidFill>
            <a:tailEnd type="triangle" w="med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>
            <a:off x="296525" y="1851025"/>
            <a:ext cx="0" cy="1657350"/>
          </a:xfrm>
          <a:prstGeom prst="straightConnector1">
            <a:avLst/>
          </a:prstGeom>
          <a:ln w="44450">
            <a:solidFill>
              <a:schemeClr val="tx1"/>
            </a:solidFill>
            <a:tailEnd type="triangle" w="med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6" name="Скругленный прямоугольник 15"/>
          <p:cNvSpPr/>
          <p:nvPr/>
        </p:nvSpPr>
        <p:spPr>
          <a:xfrm>
            <a:off x="3645105" y="1923726"/>
            <a:ext cx="1872000" cy="432000"/>
          </a:xfrm>
          <a:prstGeom prst="roundRect">
            <a:avLst>
              <a:gd name="adj" fmla="val 9197"/>
            </a:avLst>
          </a:prstGeom>
          <a:solidFill>
            <a:srgbClr val="00206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36000" rIns="36000"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 eaLnBrk="1" hangingPunct="1">
              <a:lnSpc>
                <a:spcPts val="1200"/>
              </a:lnSpc>
              <a:defRPr/>
            </a:pPr>
            <a:r>
              <a:rPr lang="ru-RU" sz="1100">
                <a:solidFill>
                  <a:srgbClr val="FFFFFF"/>
                </a:solidFill>
                <a:latin typeface="Verdana" pitchFamily="34" charset="0"/>
              </a:rPr>
              <a:t>От микроклиматических условий</a:t>
            </a: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4356128" y="1419622"/>
            <a:ext cx="1368000" cy="432000"/>
          </a:xfrm>
          <a:prstGeom prst="roundRect">
            <a:avLst>
              <a:gd name="adj" fmla="val 9197"/>
            </a:avLst>
          </a:prstGeom>
          <a:solidFill>
            <a:srgbClr val="00206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36000" rIns="36000"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 eaLnBrk="1" hangingPunct="1">
              <a:lnSpc>
                <a:spcPts val="1200"/>
              </a:lnSpc>
              <a:defRPr/>
            </a:pPr>
            <a:r>
              <a:rPr lang="ru-RU" sz="1100">
                <a:solidFill>
                  <a:srgbClr val="FFFFFF"/>
                </a:solidFill>
                <a:latin typeface="Verdana" pitchFamily="34" charset="0"/>
              </a:rPr>
              <a:t>От повышенного уровня шума</a:t>
            </a: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395552" y="1923678"/>
            <a:ext cx="1656000" cy="432000"/>
          </a:xfrm>
          <a:prstGeom prst="roundRect">
            <a:avLst>
              <a:gd name="adj" fmla="val 9197"/>
            </a:avLst>
          </a:prstGeom>
          <a:solidFill>
            <a:srgbClr val="00206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36000" rIns="36000"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 eaLnBrk="1" hangingPunct="1">
              <a:lnSpc>
                <a:spcPts val="1200"/>
              </a:lnSpc>
              <a:defRPr/>
            </a:pPr>
            <a:r>
              <a:rPr lang="ru-RU" sz="1100">
                <a:solidFill>
                  <a:srgbClr val="FFFFFF"/>
                </a:solidFill>
                <a:latin typeface="Verdana" pitchFamily="34" charset="0"/>
              </a:rPr>
              <a:t>От поражения электрическим током</a:t>
            </a: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2150875" y="1923678"/>
            <a:ext cx="1296000" cy="432000"/>
          </a:xfrm>
          <a:prstGeom prst="roundRect">
            <a:avLst>
              <a:gd name="adj" fmla="val 9197"/>
            </a:avLst>
          </a:prstGeom>
          <a:solidFill>
            <a:srgbClr val="00206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36000" rIns="36000"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 eaLnBrk="1" hangingPunct="1">
              <a:lnSpc>
                <a:spcPts val="1200"/>
              </a:lnSpc>
              <a:defRPr/>
            </a:pPr>
            <a:r>
              <a:rPr lang="ru-RU" sz="1100">
                <a:solidFill>
                  <a:srgbClr val="FFFFFF"/>
                </a:solidFill>
                <a:latin typeface="Verdana" pitchFamily="34" charset="0"/>
              </a:rPr>
              <a:t>От статического электричества</a:t>
            </a: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5760300" y="1419726"/>
            <a:ext cx="1512000" cy="936000"/>
          </a:xfrm>
          <a:prstGeom prst="roundRect">
            <a:avLst>
              <a:gd name="adj" fmla="val 9197"/>
            </a:avLst>
          </a:prstGeom>
          <a:solidFill>
            <a:srgbClr val="00206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36000" rIns="36000"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 eaLnBrk="1" hangingPunct="1">
              <a:lnSpc>
                <a:spcPts val="1000"/>
              </a:lnSpc>
              <a:defRPr/>
            </a:pPr>
            <a:r>
              <a:rPr lang="ru-RU" sz="1100">
                <a:solidFill>
                  <a:srgbClr val="FFFFFF"/>
                </a:solidFill>
                <a:latin typeface="Verdana" pitchFamily="34" charset="0"/>
              </a:rPr>
              <a:t>Знаки производственной безопасности, сигнальные цвета и сигнальная разметка</a:t>
            </a: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7659495" y="1923678"/>
            <a:ext cx="1368000" cy="432000"/>
          </a:xfrm>
          <a:prstGeom prst="roundRect">
            <a:avLst>
              <a:gd name="adj" fmla="val 9197"/>
            </a:avLst>
          </a:prstGeom>
          <a:solidFill>
            <a:srgbClr val="00206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36000" rIns="36000"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 eaLnBrk="1" hangingPunct="1">
              <a:lnSpc>
                <a:spcPts val="1200"/>
              </a:lnSpc>
              <a:defRPr/>
            </a:pPr>
            <a:r>
              <a:rPr lang="ru-RU" sz="1100" dirty="0">
                <a:solidFill>
                  <a:srgbClr val="FFFFFF"/>
                </a:solidFill>
                <a:latin typeface="Verdana" pitchFamily="34" charset="0"/>
              </a:rPr>
              <a:t>От повышенного уровня вибрации</a:t>
            </a: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431540" y="2715870"/>
            <a:ext cx="2736000" cy="648000"/>
          </a:xfrm>
          <a:prstGeom prst="roundRect">
            <a:avLst>
              <a:gd name="adj" fmla="val 9197"/>
            </a:avLst>
          </a:prstGeom>
          <a:solidFill>
            <a:schemeClr val="accent5">
              <a:lumMod val="75000"/>
            </a:schemeClr>
          </a:solidFill>
          <a:effec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36000" tIns="36000" rIns="36000" bIns="36000"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 eaLnBrk="1" hangingPunct="1">
              <a:lnSpc>
                <a:spcPts val="1200"/>
              </a:lnSpc>
              <a:defRPr/>
            </a:pPr>
            <a:r>
              <a:rPr lang="ru-RU" sz="1100">
                <a:solidFill>
                  <a:srgbClr val="FFFFFF"/>
                </a:solidFill>
                <a:latin typeface="Arial" pitchFamily="34" charset="0"/>
              </a:rPr>
              <a:t>Заземление (зануление), выравнивание потенциала, защитное отключение, изоляция токоведущих частей</a:t>
            </a:r>
            <a:endParaRPr lang="ru-RU" sz="1000">
              <a:solidFill>
                <a:srgbClr val="FFFFFF"/>
              </a:solidFill>
              <a:latin typeface="Arial" pitchFamily="34" charset="0"/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6597425" y="2715870"/>
            <a:ext cx="1800000" cy="648000"/>
          </a:xfrm>
          <a:prstGeom prst="roundRect">
            <a:avLst>
              <a:gd name="adj" fmla="val 9197"/>
            </a:avLst>
          </a:prstGeom>
          <a:solidFill>
            <a:srgbClr val="0070C0"/>
          </a:solidFill>
          <a:effec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36000" tIns="36000" rIns="36000" bIns="36000"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 eaLnBrk="1" hangingPunct="1">
              <a:lnSpc>
                <a:spcPts val="1200"/>
              </a:lnSpc>
              <a:defRPr/>
            </a:pPr>
            <a:r>
              <a:rPr lang="ru-RU" sz="1100">
                <a:solidFill>
                  <a:srgbClr val="FFFFFF"/>
                </a:solidFill>
                <a:latin typeface="Arial" pitchFamily="34" charset="0"/>
              </a:rPr>
              <a:t>Относится искусственное и естественное освещение помещений</a:t>
            </a:r>
          </a:p>
        </p:txBody>
      </p:sp>
      <p:cxnSp>
        <p:nvCxnSpPr>
          <p:cNvPr id="29" name="Прямая со стрелкой 28"/>
          <p:cNvCxnSpPr/>
          <p:nvPr/>
        </p:nvCxnSpPr>
        <p:spPr>
          <a:xfrm flipH="1">
            <a:off x="3536885" y="1852613"/>
            <a:ext cx="0" cy="863600"/>
          </a:xfrm>
          <a:prstGeom prst="straightConnector1">
            <a:avLst/>
          </a:prstGeom>
          <a:ln w="44450">
            <a:solidFill>
              <a:schemeClr val="tx1"/>
            </a:solidFill>
            <a:tailEnd type="triangle" w="med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/>
          <p:nvPr/>
        </p:nvCxnSpPr>
        <p:spPr>
          <a:xfrm>
            <a:off x="5607115" y="1852613"/>
            <a:ext cx="0" cy="1655762"/>
          </a:xfrm>
          <a:prstGeom prst="straightConnector1">
            <a:avLst/>
          </a:prstGeom>
          <a:ln w="44450">
            <a:solidFill>
              <a:schemeClr val="tx1"/>
            </a:solidFill>
            <a:tailEnd type="triangle" w="med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>
            <a:stCxn id="18" idx="2"/>
          </p:cNvCxnSpPr>
          <p:nvPr/>
        </p:nvCxnSpPr>
        <p:spPr>
          <a:xfrm>
            <a:off x="1223552" y="2355678"/>
            <a:ext cx="0" cy="360535"/>
          </a:xfrm>
          <a:prstGeom prst="straightConnector1">
            <a:avLst/>
          </a:prstGeom>
          <a:ln w="44450">
            <a:solidFill>
              <a:schemeClr val="tx1"/>
            </a:solidFill>
            <a:tailEnd type="triangle" w="med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1" name="Прямая со стрелкой 50"/>
          <p:cNvCxnSpPr>
            <a:endCxn id="23" idx="0"/>
          </p:cNvCxnSpPr>
          <p:nvPr/>
        </p:nvCxnSpPr>
        <p:spPr>
          <a:xfrm>
            <a:off x="7497425" y="1852613"/>
            <a:ext cx="0" cy="863257"/>
          </a:xfrm>
          <a:prstGeom prst="straightConnector1">
            <a:avLst/>
          </a:prstGeom>
          <a:ln w="44450">
            <a:solidFill>
              <a:schemeClr val="tx1"/>
            </a:solidFill>
            <a:tailEnd type="triangle" w="med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2" name="Прямая со стрелкой 51"/>
          <p:cNvCxnSpPr/>
          <p:nvPr/>
        </p:nvCxnSpPr>
        <p:spPr>
          <a:xfrm>
            <a:off x="8675688" y="2355850"/>
            <a:ext cx="0" cy="1152525"/>
          </a:xfrm>
          <a:prstGeom prst="straightConnector1">
            <a:avLst/>
          </a:prstGeom>
          <a:ln w="44450">
            <a:solidFill>
              <a:schemeClr val="tx1"/>
            </a:solidFill>
            <a:tailEnd type="triangle" w="med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3" name="Прямая со стрелкой 62"/>
          <p:cNvCxnSpPr/>
          <p:nvPr/>
        </p:nvCxnSpPr>
        <p:spPr>
          <a:xfrm>
            <a:off x="6732588" y="987425"/>
            <a:ext cx="647700" cy="0"/>
          </a:xfrm>
          <a:prstGeom prst="straightConnector1">
            <a:avLst/>
          </a:prstGeom>
          <a:ln w="44450" cap="flat">
            <a:solidFill>
              <a:schemeClr val="tx1"/>
            </a:solidFill>
            <a:tailEnd type="none" w="med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5" name="Прямая со стрелкой 64"/>
          <p:cNvCxnSpPr/>
          <p:nvPr/>
        </p:nvCxnSpPr>
        <p:spPr>
          <a:xfrm>
            <a:off x="7380288" y="992188"/>
            <a:ext cx="0" cy="355600"/>
          </a:xfrm>
          <a:prstGeom prst="straightConnector1">
            <a:avLst/>
          </a:prstGeom>
          <a:ln w="44450" cap="rnd">
            <a:solidFill>
              <a:schemeClr val="tx1"/>
            </a:solidFill>
            <a:tailEnd type="triangle" w="med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7" name="Прямая со стрелкой 66"/>
          <p:cNvCxnSpPr/>
          <p:nvPr/>
        </p:nvCxnSpPr>
        <p:spPr>
          <a:xfrm>
            <a:off x="1763713" y="987425"/>
            <a:ext cx="0" cy="355600"/>
          </a:xfrm>
          <a:prstGeom prst="straightConnector1">
            <a:avLst/>
          </a:prstGeom>
          <a:ln w="44450" cap="rnd">
            <a:solidFill>
              <a:schemeClr val="tx1"/>
            </a:solidFill>
            <a:tailEnd type="triangle" w="med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 useBgFill="1">
        <p:nvSpPr>
          <p:cNvPr id="35" name="Управляющая кнопка: домой 34">
            <a:hlinkClick r:id="rId2" action="ppaction://hlinksldjump" highlightClick="1"/>
          </p:cNvPr>
          <p:cNvSpPr/>
          <p:nvPr/>
        </p:nvSpPr>
        <p:spPr>
          <a:xfrm>
            <a:off x="8667455" y="4687025"/>
            <a:ext cx="360000" cy="360000"/>
          </a:xfrm>
          <a:prstGeom prst="actionButtonHome">
            <a:avLst/>
          </a:prstGeom>
          <a:ln>
            <a:solidFill>
              <a:schemeClr val="accent3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xmlns="" id="{D8DF73F4-1060-483A-A8DF-B2F5004A0588}"/>
              </a:ext>
            </a:extLst>
          </p:cNvPr>
          <p:cNvSpPr txBox="1"/>
          <p:nvPr/>
        </p:nvSpPr>
        <p:spPr>
          <a:xfrm>
            <a:off x="144000" y="195485"/>
            <a:ext cx="1691776" cy="638861"/>
          </a:xfrm>
          <a:prstGeom prst="rect">
            <a:avLst/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>
            <a:no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 smtClean="0">
                <a:ln w="3175"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  <a:latin typeface="Bookman Old Style" pitchFamily="18" charset="0"/>
                <a:cs typeface="+mn-cs"/>
              </a:rPr>
              <a:t>5.</a:t>
            </a:r>
            <a:endParaRPr lang="ru-RU" sz="2000" b="1" dirty="0">
              <a:ln w="3175"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chemeClr val="bg1">
                    <a:alpha val="43000"/>
                  </a:schemeClr>
                </a:outerShdw>
              </a:effectLst>
              <a:latin typeface="Bookman Old Style" pitchFamily="18" charset="0"/>
              <a:cs typeface="+mn-cs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Соединительная линия уступом 13"/>
          <p:cNvCxnSpPr>
            <a:stCxn id="3" idx="1"/>
            <a:endCxn id="8" idx="0"/>
          </p:cNvCxnSpPr>
          <p:nvPr/>
        </p:nvCxnSpPr>
        <p:spPr>
          <a:xfrm rot="10800000" flipV="1">
            <a:off x="1115504" y="897540"/>
            <a:ext cx="1044496" cy="288800"/>
          </a:xfrm>
          <a:prstGeom prst="bentConnector2">
            <a:avLst/>
          </a:prstGeom>
          <a:ln w="44450" cap="rnd">
            <a:solidFill>
              <a:schemeClr val="tx1"/>
            </a:solidFill>
            <a:tailEnd type="triangle" w="med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2" name="Соединительная линия уступом 71"/>
          <p:cNvCxnSpPr>
            <a:endCxn id="10" idx="3"/>
          </p:cNvCxnSpPr>
          <p:nvPr/>
        </p:nvCxnSpPr>
        <p:spPr>
          <a:xfrm rot="10800000" flipV="1">
            <a:off x="5939856" y="1104592"/>
            <a:ext cx="702374" cy="315057"/>
          </a:xfrm>
          <a:prstGeom prst="bentConnector3">
            <a:avLst>
              <a:gd name="adj1" fmla="val -1101"/>
            </a:avLst>
          </a:prstGeom>
          <a:ln w="44450" cap="rnd">
            <a:solidFill>
              <a:schemeClr val="tx1"/>
            </a:solidFill>
            <a:tailEnd type="triangle" w="med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0" name="Соединительная линия уступом 19"/>
          <p:cNvCxnSpPr>
            <a:stCxn id="3" idx="3"/>
            <a:endCxn id="11" idx="0"/>
          </p:cNvCxnSpPr>
          <p:nvPr/>
        </p:nvCxnSpPr>
        <p:spPr>
          <a:xfrm>
            <a:off x="6984000" y="897540"/>
            <a:ext cx="1098490" cy="288080"/>
          </a:xfrm>
          <a:prstGeom prst="bentConnector2">
            <a:avLst/>
          </a:prstGeom>
          <a:ln w="44450" cap="rnd">
            <a:solidFill>
              <a:schemeClr val="tx1"/>
            </a:solidFill>
            <a:tailEnd type="triangle" w="med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" name="Скругленный прямоугольник 2"/>
          <p:cNvSpPr/>
          <p:nvPr/>
        </p:nvSpPr>
        <p:spPr>
          <a:xfrm>
            <a:off x="2160000" y="681540"/>
            <a:ext cx="4824000" cy="432000"/>
          </a:xfrm>
          <a:prstGeom prst="roundRect">
            <a:avLst>
              <a:gd name="adj" fmla="val 9197"/>
            </a:avLst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36000" rIns="36000"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 eaLnBrk="1" hangingPunct="1">
              <a:defRPr/>
            </a:pPr>
            <a:r>
              <a:rPr lang="ru-RU" sz="1500" b="1" dirty="0">
                <a:solidFill>
                  <a:srgbClr val="FFFFFF"/>
                </a:solidFill>
                <a:effectLst>
                  <a:outerShdw blurRad="76200" dist="76200" dir="2700000" algn="tl" rotWithShape="0">
                    <a:prstClr val="black">
                      <a:alpha val="60000"/>
                    </a:prstClr>
                  </a:outerShdw>
                </a:effectLst>
                <a:latin typeface="Verdana" pitchFamily="34" charset="0"/>
              </a:rPr>
              <a:t>СРЕДСТВА ИНДИВИДУАЛЬНОЙ ЗАЩИТЫ</a:t>
            </a:r>
          </a:p>
        </p:txBody>
      </p:sp>
      <p:cxnSp>
        <p:nvCxnSpPr>
          <p:cNvPr id="5" name="Прямая со стрелкой 4"/>
          <p:cNvCxnSpPr>
            <a:stCxn id="11" idx="2"/>
            <a:endCxn id="9" idx="0"/>
          </p:cNvCxnSpPr>
          <p:nvPr/>
        </p:nvCxnSpPr>
        <p:spPr>
          <a:xfrm>
            <a:off x="8082490" y="1689619"/>
            <a:ext cx="1454" cy="432000"/>
          </a:xfrm>
          <a:prstGeom prst="straightConnector1">
            <a:avLst/>
          </a:prstGeom>
          <a:ln w="44450">
            <a:solidFill>
              <a:schemeClr val="tx1"/>
            </a:solidFill>
            <a:tailEnd type="triangle" w="med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" name="Скругленный прямоугольник 6"/>
          <p:cNvSpPr/>
          <p:nvPr/>
        </p:nvSpPr>
        <p:spPr>
          <a:xfrm>
            <a:off x="179720" y="2040875"/>
            <a:ext cx="1872000" cy="1656000"/>
          </a:xfrm>
          <a:prstGeom prst="roundRect">
            <a:avLst>
              <a:gd name="adj" fmla="val 6999"/>
            </a:avLst>
          </a:prstGeom>
          <a:solidFill>
            <a:schemeClr val="tx1">
              <a:lumMod val="75000"/>
              <a:lumOff val="2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36000" rIns="36000"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 eaLnBrk="1" hangingPunct="1">
              <a:defRPr/>
            </a:pPr>
            <a:r>
              <a:rPr lang="ru-RU" sz="12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Verdana" pitchFamily="34" charset="0"/>
              </a:rPr>
              <a:t>Предназначены для защиты работающих от загрязнений, механического </a:t>
            </a:r>
            <a:r>
              <a:rPr lang="ru-RU" sz="1200" dirty="0" err="1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Verdana" pitchFamily="34" charset="0"/>
              </a:rPr>
              <a:t>травмирования</a:t>
            </a:r>
            <a:r>
              <a:rPr lang="ru-RU" sz="12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Verdana" pitchFamily="34" charset="0"/>
              </a:rPr>
              <a:t>, избыточного тепла и холода, агрессивных жидкостей и т.д.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07504" y="1186340"/>
            <a:ext cx="2016000" cy="504000"/>
          </a:xfrm>
          <a:prstGeom prst="roundRect">
            <a:avLst>
              <a:gd name="adj" fmla="val 9197"/>
            </a:avLst>
          </a:prstGeom>
          <a:solidFill>
            <a:srgbClr val="00206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36000" rIns="36000"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 eaLnBrk="1" hangingPunct="1">
              <a:lnSpc>
                <a:spcPts val="1600"/>
              </a:lnSpc>
              <a:defRPr/>
            </a:pPr>
            <a:r>
              <a:rPr lang="ru-RU" sz="130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Verdana" pitchFamily="34" charset="0"/>
              </a:rPr>
              <a:t>Специальная одежда, специальная обувь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7183944" y="2116411"/>
            <a:ext cx="1800000" cy="1296000"/>
          </a:xfrm>
          <a:prstGeom prst="roundRect">
            <a:avLst>
              <a:gd name="adj" fmla="val 9197"/>
            </a:avLst>
          </a:prstGeom>
          <a:solidFill>
            <a:schemeClr val="accent6">
              <a:lumMod val="5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36000" tIns="36000" rIns="36000" bIns="36000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 eaLnBrk="1" hangingPunct="1">
              <a:defRPr/>
            </a:pPr>
            <a:r>
              <a:rPr lang="ru-RU" sz="120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Verdana" pitchFamily="34" charset="0"/>
              </a:rPr>
              <a:t>Предназначены для защиты кожи рук, лица и тела от химических </a:t>
            </a:r>
            <a:br>
              <a:rPr lang="ru-RU" sz="120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Verdana" pitchFamily="34" charset="0"/>
              </a:rPr>
            </a:br>
            <a:r>
              <a:rPr lang="ru-RU" sz="120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Verdana" pitchFamily="34" charset="0"/>
              </a:rPr>
              <a:t>веществ и загрязнений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275856" y="1167650"/>
            <a:ext cx="2664000" cy="504000"/>
          </a:xfrm>
          <a:prstGeom prst="roundRect">
            <a:avLst>
              <a:gd name="adj" fmla="val 9197"/>
            </a:avLst>
          </a:prstGeom>
          <a:solidFill>
            <a:srgbClr val="00206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36000" rIns="36000"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 eaLnBrk="1" hangingPunct="1">
              <a:lnSpc>
                <a:spcPts val="1600"/>
              </a:lnSpc>
              <a:defRPr/>
            </a:pPr>
            <a:r>
              <a:rPr lang="ru-RU" sz="13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Verdana" pitchFamily="34" charset="0"/>
              </a:rPr>
              <a:t>Технические средства индивидуальной защиты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7182490" y="1185620"/>
            <a:ext cx="1800000" cy="504000"/>
          </a:xfrm>
          <a:prstGeom prst="roundRect">
            <a:avLst>
              <a:gd name="adj" fmla="val 9197"/>
            </a:avLst>
          </a:prstGeom>
          <a:solidFill>
            <a:srgbClr val="00206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36000" rIns="36000"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 eaLnBrk="1" hangingPunct="1">
              <a:lnSpc>
                <a:spcPts val="1600"/>
              </a:lnSpc>
              <a:defRPr/>
            </a:pPr>
            <a:r>
              <a:rPr lang="ru-RU" sz="130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Verdana" pitchFamily="34" charset="0"/>
              </a:rPr>
              <a:t>Средства личной </a:t>
            </a:r>
            <a:br>
              <a:rPr lang="ru-RU" sz="130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Verdana" pitchFamily="34" charset="0"/>
              </a:rPr>
            </a:br>
            <a:r>
              <a:rPr lang="ru-RU" sz="130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Verdana" pitchFamily="34" charset="0"/>
              </a:rPr>
              <a:t>гигиены</a:t>
            </a:r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7182290" y="3876975"/>
            <a:ext cx="1800000" cy="720000"/>
          </a:xfrm>
          <a:prstGeom prst="roundRect">
            <a:avLst>
              <a:gd name="adj" fmla="val 9197"/>
            </a:avLst>
          </a:prstGeom>
          <a:solidFill>
            <a:srgbClr val="00990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36000" tIns="36000" rIns="36000" bIns="36000"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 eaLnBrk="1" hangingPunct="1">
              <a:defRPr/>
            </a:pPr>
            <a:r>
              <a:rPr lang="ru-RU" sz="120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Verdana" pitchFamily="34" charset="0"/>
              </a:rPr>
              <a:t>Пасты, гели, моющие средства, кремы, эмульсии</a:t>
            </a:r>
          </a:p>
        </p:txBody>
      </p:sp>
      <p:sp>
        <p:nvSpPr>
          <p:cNvPr id="34" name="Скругленный прямоугольник 33"/>
          <p:cNvSpPr/>
          <p:nvPr/>
        </p:nvSpPr>
        <p:spPr>
          <a:xfrm>
            <a:off x="116745" y="4056915"/>
            <a:ext cx="2160000" cy="720000"/>
          </a:xfrm>
          <a:prstGeom prst="roundRect">
            <a:avLst>
              <a:gd name="adj" fmla="val 9197"/>
            </a:avLst>
          </a:prstGeom>
          <a:solidFill>
            <a:srgbClr val="00990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36000" tIns="36000" rIns="36000" bIns="36000"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 eaLnBrk="1" hangingPunct="1">
              <a:defRPr/>
            </a:pPr>
            <a:r>
              <a:rPr lang="ru-RU" sz="12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Verdana" pitchFamily="34" charset="0"/>
              </a:rPr>
              <a:t>Костюмы, комбинезоны, халаты, сапоги, ботинки, валенки, косынки, кепи</a:t>
            </a:r>
          </a:p>
        </p:txBody>
      </p:sp>
      <p:sp>
        <p:nvSpPr>
          <p:cNvPr id="36" name="Скругленный прямоугольник 35"/>
          <p:cNvSpPr/>
          <p:nvPr/>
        </p:nvSpPr>
        <p:spPr>
          <a:xfrm>
            <a:off x="2231738" y="1716655"/>
            <a:ext cx="2880000" cy="432000"/>
          </a:xfrm>
          <a:prstGeom prst="roundRect">
            <a:avLst>
              <a:gd name="adj" fmla="val 9197"/>
            </a:avLst>
          </a:prstGeom>
          <a:solidFill>
            <a:schemeClr val="accent2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36000" tIns="36000" rIns="36000" bIns="36000"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 eaLnBrk="1" hangingPunct="1">
              <a:defRPr/>
            </a:pPr>
            <a:r>
              <a:rPr lang="ru-RU" sz="130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Verdana" pitchFamily="34" charset="0"/>
              </a:rPr>
              <a:t>Предназначены для защиты</a:t>
            </a:r>
          </a:p>
        </p:txBody>
      </p:sp>
      <p:sp>
        <p:nvSpPr>
          <p:cNvPr id="43" name="Скругленный прямоугольник 42"/>
          <p:cNvSpPr/>
          <p:nvPr/>
        </p:nvSpPr>
        <p:spPr>
          <a:xfrm>
            <a:off x="4880421" y="2220711"/>
            <a:ext cx="2160000" cy="360000"/>
          </a:xfrm>
          <a:prstGeom prst="roundRect">
            <a:avLst>
              <a:gd name="adj" fmla="val 9197"/>
            </a:avLst>
          </a:prstGeom>
          <a:solidFill>
            <a:schemeClr val="accent3">
              <a:lumMod val="5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36000" tIns="36000" rIns="36000" bIns="36000"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 eaLnBrk="1" hangingPunct="1">
              <a:lnSpc>
                <a:spcPts val="1200"/>
              </a:lnSpc>
              <a:defRPr/>
            </a:pPr>
            <a:r>
              <a:rPr lang="ru-RU" sz="130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</a:rPr>
              <a:t>Бируши, наушники</a:t>
            </a:r>
          </a:p>
        </p:txBody>
      </p:sp>
      <p:sp>
        <p:nvSpPr>
          <p:cNvPr id="44" name="Скругленный прямоугольник 43"/>
          <p:cNvSpPr/>
          <p:nvPr/>
        </p:nvSpPr>
        <p:spPr>
          <a:xfrm>
            <a:off x="4880645" y="2652759"/>
            <a:ext cx="2160000" cy="360000"/>
          </a:xfrm>
          <a:prstGeom prst="roundRect">
            <a:avLst>
              <a:gd name="adj" fmla="val 9197"/>
            </a:avLst>
          </a:prstGeom>
          <a:solidFill>
            <a:schemeClr val="accent3">
              <a:lumMod val="5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36000" tIns="36000" rIns="36000" bIns="36000"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 eaLnBrk="1" hangingPunct="1">
              <a:lnSpc>
                <a:spcPts val="1200"/>
              </a:lnSpc>
              <a:defRPr/>
            </a:pPr>
            <a:r>
              <a:rPr lang="ru-RU" sz="130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</a:rPr>
              <a:t>Очки, щитки, маски</a:t>
            </a:r>
          </a:p>
        </p:txBody>
      </p:sp>
      <p:sp>
        <p:nvSpPr>
          <p:cNvPr id="45" name="Скругленный прямоугольник 44"/>
          <p:cNvSpPr/>
          <p:nvPr/>
        </p:nvSpPr>
        <p:spPr>
          <a:xfrm>
            <a:off x="4880645" y="3084807"/>
            <a:ext cx="2160000" cy="360000"/>
          </a:xfrm>
          <a:prstGeom prst="roundRect">
            <a:avLst>
              <a:gd name="adj" fmla="val 9197"/>
            </a:avLst>
          </a:prstGeom>
          <a:solidFill>
            <a:schemeClr val="accent3">
              <a:lumMod val="5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36000" tIns="36000" rIns="36000" bIns="36000"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 eaLnBrk="1" hangingPunct="1">
              <a:lnSpc>
                <a:spcPts val="1200"/>
              </a:lnSpc>
              <a:defRPr/>
            </a:pPr>
            <a:r>
              <a:rPr lang="ru-RU" sz="130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</a:rPr>
              <a:t>Виброзащитные рукавицы</a:t>
            </a:r>
          </a:p>
        </p:txBody>
      </p:sp>
      <p:sp>
        <p:nvSpPr>
          <p:cNvPr id="46" name="Скругленный прямоугольник 45"/>
          <p:cNvSpPr/>
          <p:nvPr/>
        </p:nvSpPr>
        <p:spPr>
          <a:xfrm>
            <a:off x="4880645" y="3516855"/>
            <a:ext cx="2160000" cy="432000"/>
          </a:xfrm>
          <a:prstGeom prst="roundRect">
            <a:avLst>
              <a:gd name="adj" fmla="val 9197"/>
            </a:avLst>
          </a:prstGeom>
          <a:solidFill>
            <a:schemeClr val="accent3">
              <a:lumMod val="5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36000" tIns="36000" rIns="36000" bIns="36000"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 eaLnBrk="1" hangingPunct="1">
              <a:lnSpc>
                <a:spcPts val="1200"/>
              </a:lnSpc>
              <a:defRPr/>
            </a:pPr>
            <a:r>
              <a:rPr lang="ru-RU" sz="130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</a:rPr>
              <a:t>Маски, респираторы, противогазы</a:t>
            </a:r>
          </a:p>
        </p:txBody>
      </p:sp>
      <p:sp>
        <p:nvSpPr>
          <p:cNvPr id="47" name="Скругленный прямоугольник 46"/>
          <p:cNvSpPr/>
          <p:nvPr/>
        </p:nvSpPr>
        <p:spPr>
          <a:xfrm>
            <a:off x="4880645" y="4020959"/>
            <a:ext cx="2160000" cy="432000"/>
          </a:xfrm>
          <a:prstGeom prst="roundRect">
            <a:avLst>
              <a:gd name="adj" fmla="val 9197"/>
            </a:avLst>
          </a:prstGeom>
          <a:solidFill>
            <a:schemeClr val="accent3">
              <a:lumMod val="5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36000" tIns="36000" rIns="36000" bIns="36000"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 eaLnBrk="1" hangingPunct="1">
              <a:lnSpc>
                <a:spcPts val="1200"/>
              </a:lnSpc>
              <a:defRPr/>
            </a:pPr>
            <a:r>
              <a:rPr lang="ru-RU" sz="130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</a:rPr>
              <a:t>Каски, страховочные пояса, руковицы, перчатки</a:t>
            </a:r>
          </a:p>
        </p:txBody>
      </p:sp>
      <p:sp>
        <p:nvSpPr>
          <p:cNvPr id="48" name="Скругленный прямоугольник 47"/>
          <p:cNvSpPr/>
          <p:nvPr/>
        </p:nvSpPr>
        <p:spPr>
          <a:xfrm>
            <a:off x="4880645" y="4524967"/>
            <a:ext cx="2160000" cy="432000"/>
          </a:xfrm>
          <a:prstGeom prst="roundRect">
            <a:avLst>
              <a:gd name="adj" fmla="val 9197"/>
            </a:avLst>
          </a:prstGeom>
          <a:solidFill>
            <a:schemeClr val="accent3">
              <a:lumMod val="5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36000" tIns="36000" rIns="36000" bIns="36000"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 eaLnBrk="1" hangingPunct="1">
              <a:lnSpc>
                <a:spcPts val="1200"/>
              </a:lnSpc>
              <a:defRPr/>
            </a:pPr>
            <a:r>
              <a:rPr lang="ru-RU" sz="130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</a:rPr>
              <a:t>Диэлектрические перчатки, галоши, коврики</a:t>
            </a:r>
          </a:p>
        </p:txBody>
      </p:sp>
      <p:cxnSp>
        <p:nvCxnSpPr>
          <p:cNvPr id="57" name="Прямая со стрелкой 56"/>
          <p:cNvCxnSpPr/>
          <p:nvPr/>
        </p:nvCxnSpPr>
        <p:spPr>
          <a:xfrm flipH="1">
            <a:off x="2411760" y="2149398"/>
            <a:ext cx="20638" cy="2592387"/>
          </a:xfrm>
          <a:prstGeom prst="straightConnector1">
            <a:avLst/>
          </a:prstGeom>
          <a:ln w="44450">
            <a:solidFill>
              <a:schemeClr val="tx1"/>
            </a:solidFill>
            <a:tailEnd type="none" w="med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8" name="Скругленный прямоугольник 57"/>
          <p:cNvSpPr/>
          <p:nvPr/>
        </p:nvSpPr>
        <p:spPr>
          <a:xfrm>
            <a:off x="2772918" y="2220711"/>
            <a:ext cx="1800000" cy="360000"/>
          </a:xfrm>
          <a:prstGeom prst="roundRect">
            <a:avLst>
              <a:gd name="adj" fmla="val 9197"/>
            </a:avLst>
          </a:prstGeom>
          <a:solidFill>
            <a:schemeClr val="accent5">
              <a:lumMod val="5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36000" tIns="36000" rIns="36000" bIns="36000"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 eaLnBrk="1" hangingPunct="1">
              <a:defRPr/>
            </a:pPr>
            <a:r>
              <a:rPr lang="ru-RU" sz="130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</a:rPr>
              <a:t>Слуха</a:t>
            </a:r>
          </a:p>
        </p:txBody>
      </p:sp>
      <p:sp>
        <p:nvSpPr>
          <p:cNvPr id="64" name="Скругленный прямоугольник 63"/>
          <p:cNvSpPr/>
          <p:nvPr/>
        </p:nvSpPr>
        <p:spPr>
          <a:xfrm>
            <a:off x="2772718" y="2652799"/>
            <a:ext cx="1800000" cy="360000"/>
          </a:xfrm>
          <a:prstGeom prst="roundRect">
            <a:avLst>
              <a:gd name="adj" fmla="val 9197"/>
            </a:avLst>
          </a:prstGeom>
          <a:solidFill>
            <a:schemeClr val="accent5">
              <a:lumMod val="5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36000" tIns="36000" rIns="36000" bIns="36000"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 eaLnBrk="1" hangingPunct="1">
              <a:defRPr/>
            </a:pPr>
            <a:r>
              <a:rPr lang="ru-RU" sz="130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</a:rPr>
              <a:t>Зрения </a:t>
            </a:r>
          </a:p>
        </p:txBody>
      </p:sp>
      <p:sp>
        <p:nvSpPr>
          <p:cNvPr id="65" name="Скругленный прямоугольник 64"/>
          <p:cNvSpPr/>
          <p:nvPr/>
        </p:nvSpPr>
        <p:spPr>
          <a:xfrm>
            <a:off x="2772718" y="3084847"/>
            <a:ext cx="1800000" cy="360000"/>
          </a:xfrm>
          <a:prstGeom prst="roundRect">
            <a:avLst>
              <a:gd name="adj" fmla="val 9197"/>
            </a:avLst>
          </a:prstGeom>
          <a:solidFill>
            <a:schemeClr val="accent5">
              <a:lumMod val="5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36000" tIns="36000" rIns="36000" bIns="36000"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 eaLnBrk="1" hangingPunct="1">
              <a:defRPr/>
            </a:pPr>
            <a:r>
              <a:rPr lang="ru-RU" sz="130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</a:rPr>
              <a:t>От вибрации</a:t>
            </a:r>
          </a:p>
        </p:txBody>
      </p:sp>
      <p:sp>
        <p:nvSpPr>
          <p:cNvPr id="66" name="Скругленный прямоугольник 65"/>
          <p:cNvSpPr/>
          <p:nvPr/>
        </p:nvSpPr>
        <p:spPr>
          <a:xfrm>
            <a:off x="2772718" y="3516903"/>
            <a:ext cx="1800000" cy="432000"/>
          </a:xfrm>
          <a:prstGeom prst="roundRect">
            <a:avLst>
              <a:gd name="adj" fmla="val 9197"/>
            </a:avLst>
          </a:prstGeom>
          <a:solidFill>
            <a:schemeClr val="accent5">
              <a:lumMod val="5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36000" tIns="36000" rIns="36000" bIns="36000"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 eaLnBrk="1" hangingPunct="1">
              <a:defRPr/>
            </a:pPr>
            <a:r>
              <a:rPr lang="ru-RU" sz="130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</a:rPr>
              <a:t>Органов дыхания</a:t>
            </a:r>
          </a:p>
        </p:txBody>
      </p:sp>
      <p:sp>
        <p:nvSpPr>
          <p:cNvPr id="67" name="Скругленный прямоугольник 66"/>
          <p:cNvSpPr/>
          <p:nvPr/>
        </p:nvSpPr>
        <p:spPr>
          <a:xfrm>
            <a:off x="2772918" y="4020959"/>
            <a:ext cx="1800000" cy="432000"/>
          </a:xfrm>
          <a:prstGeom prst="roundRect">
            <a:avLst>
              <a:gd name="adj" fmla="val 9197"/>
            </a:avLst>
          </a:prstGeom>
          <a:solidFill>
            <a:schemeClr val="accent5">
              <a:lumMod val="5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36000" tIns="36000" rIns="36000" bIns="36000"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 eaLnBrk="1" hangingPunct="1">
              <a:lnSpc>
                <a:spcPts val="1300"/>
              </a:lnSpc>
              <a:defRPr/>
            </a:pPr>
            <a:r>
              <a:rPr lang="ru-RU" sz="130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</a:rPr>
              <a:t>От механического травмирования</a:t>
            </a:r>
          </a:p>
        </p:txBody>
      </p:sp>
      <p:sp>
        <p:nvSpPr>
          <p:cNvPr id="68" name="Скругленный прямоугольник 67"/>
          <p:cNvSpPr/>
          <p:nvPr/>
        </p:nvSpPr>
        <p:spPr>
          <a:xfrm>
            <a:off x="2758151" y="4525015"/>
            <a:ext cx="1800000" cy="432000"/>
          </a:xfrm>
          <a:prstGeom prst="roundRect">
            <a:avLst>
              <a:gd name="adj" fmla="val 9197"/>
            </a:avLst>
          </a:prstGeom>
          <a:solidFill>
            <a:schemeClr val="accent5">
              <a:lumMod val="5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36000" tIns="36000" rIns="36000" bIns="36000"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 eaLnBrk="1" hangingPunct="1">
              <a:lnSpc>
                <a:spcPts val="1300"/>
              </a:lnSpc>
              <a:defRPr/>
            </a:pPr>
            <a:r>
              <a:rPr lang="ru-RU" sz="130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</a:rPr>
              <a:t>От поражения электрическим током</a:t>
            </a:r>
          </a:p>
        </p:txBody>
      </p:sp>
      <p:cxnSp>
        <p:nvCxnSpPr>
          <p:cNvPr id="69" name="Прямая со стрелкой 68"/>
          <p:cNvCxnSpPr/>
          <p:nvPr/>
        </p:nvCxnSpPr>
        <p:spPr>
          <a:xfrm>
            <a:off x="2411760" y="2400223"/>
            <a:ext cx="361950" cy="0"/>
          </a:xfrm>
          <a:prstGeom prst="straightConnector1">
            <a:avLst/>
          </a:prstGeom>
          <a:ln w="44450">
            <a:solidFill>
              <a:schemeClr val="tx1"/>
            </a:solidFill>
            <a:tailEnd type="triangle" w="med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4" name="Прямая со стрелкой 73"/>
          <p:cNvCxnSpPr/>
          <p:nvPr/>
        </p:nvCxnSpPr>
        <p:spPr>
          <a:xfrm>
            <a:off x="2413348" y="2832023"/>
            <a:ext cx="358775" cy="0"/>
          </a:xfrm>
          <a:prstGeom prst="straightConnector1">
            <a:avLst/>
          </a:prstGeom>
          <a:ln w="44450">
            <a:solidFill>
              <a:schemeClr val="tx1"/>
            </a:solidFill>
            <a:tailEnd type="triangle" w="med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5" name="Прямая со стрелкой 74"/>
          <p:cNvCxnSpPr/>
          <p:nvPr/>
        </p:nvCxnSpPr>
        <p:spPr>
          <a:xfrm>
            <a:off x="2411760" y="3265410"/>
            <a:ext cx="360363" cy="0"/>
          </a:xfrm>
          <a:prstGeom prst="straightConnector1">
            <a:avLst/>
          </a:prstGeom>
          <a:ln w="44450">
            <a:solidFill>
              <a:schemeClr val="tx1"/>
            </a:solidFill>
            <a:tailEnd type="triangle" w="med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6" name="Прямая со стрелкой 75"/>
          <p:cNvCxnSpPr/>
          <p:nvPr/>
        </p:nvCxnSpPr>
        <p:spPr>
          <a:xfrm>
            <a:off x="2413348" y="3732135"/>
            <a:ext cx="358775" cy="0"/>
          </a:xfrm>
          <a:prstGeom prst="straightConnector1">
            <a:avLst/>
          </a:prstGeom>
          <a:ln w="44450">
            <a:solidFill>
              <a:schemeClr val="tx1"/>
            </a:solidFill>
            <a:tailEnd type="triangle" w="med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7" name="Прямая со стрелкой 76"/>
          <p:cNvCxnSpPr/>
          <p:nvPr/>
        </p:nvCxnSpPr>
        <p:spPr>
          <a:xfrm flipV="1">
            <a:off x="2432398" y="4236960"/>
            <a:ext cx="341312" cy="0"/>
          </a:xfrm>
          <a:prstGeom prst="straightConnector1">
            <a:avLst/>
          </a:prstGeom>
          <a:ln w="44450">
            <a:solidFill>
              <a:schemeClr val="tx1"/>
            </a:solidFill>
            <a:tailEnd type="triangle" w="med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8" name="Прямая со стрелкой 77"/>
          <p:cNvCxnSpPr/>
          <p:nvPr/>
        </p:nvCxnSpPr>
        <p:spPr>
          <a:xfrm>
            <a:off x="2411760" y="4740198"/>
            <a:ext cx="346075" cy="1587"/>
          </a:xfrm>
          <a:prstGeom prst="straightConnector1">
            <a:avLst/>
          </a:prstGeom>
          <a:ln w="44450" cap="rnd">
            <a:solidFill>
              <a:schemeClr val="tx1"/>
            </a:solidFill>
            <a:tailEnd type="triangle" w="med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9" name="Прямая со стрелкой 78"/>
          <p:cNvCxnSpPr/>
          <p:nvPr/>
        </p:nvCxnSpPr>
        <p:spPr>
          <a:xfrm>
            <a:off x="4572348" y="2400223"/>
            <a:ext cx="307975" cy="0"/>
          </a:xfrm>
          <a:prstGeom prst="straightConnector1">
            <a:avLst/>
          </a:prstGeom>
          <a:ln w="44450">
            <a:solidFill>
              <a:schemeClr val="tx1"/>
            </a:solidFill>
            <a:tailEnd type="triangle" w="med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1" name="Прямая со стрелкой 80"/>
          <p:cNvCxnSpPr/>
          <p:nvPr/>
        </p:nvCxnSpPr>
        <p:spPr>
          <a:xfrm flipV="1">
            <a:off x="4572348" y="2832023"/>
            <a:ext cx="306387" cy="0"/>
          </a:xfrm>
          <a:prstGeom prst="straightConnector1">
            <a:avLst/>
          </a:prstGeom>
          <a:ln w="44450">
            <a:solidFill>
              <a:schemeClr val="tx1"/>
            </a:solidFill>
            <a:tailEnd type="triangle" w="med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6" name="Прямая со стрелкой 85"/>
          <p:cNvCxnSpPr/>
          <p:nvPr/>
        </p:nvCxnSpPr>
        <p:spPr>
          <a:xfrm flipV="1">
            <a:off x="4572348" y="3265410"/>
            <a:ext cx="306387" cy="0"/>
          </a:xfrm>
          <a:prstGeom prst="straightConnector1">
            <a:avLst/>
          </a:prstGeom>
          <a:ln w="44450">
            <a:solidFill>
              <a:schemeClr val="tx1"/>
            </a:solidFill>
            <a:tailEnd type="triangle" w="med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7" name="Прямая со стрелкой 86"/>
          <p:cNvCxnSpPr/>
          <p:nvPr/>
        </p:nvCxnSpPr>
        <p:spPr>
          <a:xfrm flipV="1">
            <a:off x="4572348" y="3732135"/>
            <a:ext cx="306387" cy="0"/>
          </a:xfrm>
          <a:prstGeom prst="straightConnector1">
            <a:avLst/>
          </a:prstGeom>
          <a:ln w="44450">
            <a:solidFill>
              <a:schemeClr val="tx1"/>
            </a:solidFill>
            <a:tailEnd type="triangle" w="med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8" name="Прямая со стрелкой 87"/>
          <p:cNvCxnSpPr/>
          <p:nvPr/>
        </p:nvCxnSpPr>
        <p:spPr>
          <a:xfrm>
            <a:off x="4572348" y="4236960"/>
            <a:ext cx="307975" cy="0"/>
          </a:xfrm>
          <a:prstGeom prst="straightConnector1">
            <a:avLst/>
          </a:prstGeom>
          <a:ln w="44450">
            <a:solidFill>
              <a:schemeClr val="tx1"/>
            </a:solidFill>
            <a:tailEnd type="triangle" w="med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9" name="Прямая со стрелкой 88"/>
          <p:cNvCxnSpPr/>
          <p:nvPr/>
        </p:nvCxnSpPr>
        <p:spPr>
          <a:xfrm flipV="1">
            <a:off x="4558060" y="4740198"/>
            <a:ext cx="306388" cy="1587"/>
          </a:xfrm>
          <a:prstGeom prst="straightConnector1">
            <a:avLst/>
          </a:prstGeom>
          <a:ln w="44450">
            <a:solidFill>
              <a:schemeClr val="tx1"/>
            </a:solidFill>
            <a:tailEnd type="triangle" w="med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5" name="Прямая со стрелкой 104"/>
          <p:cNvCxnSpPr>
            <a:stCxn id="8" idx="2"/>
            <a:endCxn id="7" idx="0"/>
          </p:cNvCxnSpPr>
          <p:nvPr/>
        </p:nvCxnSpPr>
        <p:spPr>
          <a:xfrm>
            <a:off x="1115504" y="1690340"/>
            <a:ext cx="216" cy="350535"/>
          </a:xfrm>
          <a:prstGeom prst="straightConnector1">
            <a:avLst/>
          </a:prstGeom>
          <a:ln w="44450">
            <a:solidFill>
              <a:schemeClr val="tx1"/>
            </a:solidFill>
            <a:tailEnd type="triangle" w="med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8" name="Прямая со стрелкой 107"/>
          <p:cNvCxnSpPr>
            <a:stCxn id="7" idx="2"/>
          </p:cNvCxnSpPr>
          <p:nvPr/>
        </p:nvCxnSpPr>
        <p:spPr>
          <a:xfrm flipH="1">
            <a:off x="1115504" y="3696875"/>
            <a:ext cx="216" cy="360000"/>
          </a:xfrm>
          <a:prstGeom prst="straightConnector1">
            <a:avLst/>
          </a:prstGeom>
          <a:ln w="44450">
            <a:solidFill>
              <a:schemeClr val="tx1"/>
            </a:solidFill>
            <a:tailEnd type="triangle" w="med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0" name="Прямая со стрелкой 139"/>
          <p:cNvCxnSpPr>
            <a:stCxn id="9" idx="2"/>
            <a:endCxn id="33" idx="0"/>
          </p:cNvCxnSpPr>
          <p:nvPr/>
        </p:nvCxnSpPr>
        <p:spPr>
          <a:xfrm flipH="1">
            <a:off x="8082290" y="3412411"/>
            <a:ext cx="1654" cy="464564"/>
          </a:xfrm>
          <a:prstGeom prst="straightConnector1">
            <a:avLst/>
          </a:prstGeom>
          <a:ln w="44450">
            <a:solidFill>
              <a:schemeClr val="tx1"/>
            </a:solidFill>
            <a:tailEnd type="triangle" w="med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0" name="Соединительная линия уступом 79"/>
          <p:cNvCxnSpPr>
            <a:stCxn id="10" idx="1"/>
          </p:cNvCxnSpPr>
          <p:nvPr/>
        </p:nvCxnSpPr>
        <p:spPr>
          <a:xfrm rot="10800000" flipV="1">
            <a:off x="2422080" y="1419649"/>
            <a:ext cx="853777" cy="297005"/>
          </a:xfrm>
          <a:prstGeom prst="bentConnector3">
            <a:avLst>
              <a:gd name="adj1" fmla="val 100047"/>
            </a:avLst>
          </a:prstGeom>
          <a:ln w="44450" cap="rnd">
            <a:solidFill>
              <a:schemeClr val="tx1"/>
            </a:solidFill>
            <a:tailEnd type="triangle" w="med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9" name="Скругленный прямоугольник 48"/>
          <p:cNvSpPr/>
          <p:nvPr/>
        </p:nvSpPr>
        <p:spPr>
          <a:xfrm>
            <a:off x="2160000" y="180000"/>
            <a:ext cx="6840760" cy="396000"/>
          </a:xfrm>
          <a:prstGeom prst="roundRect">
            <a:avLst/>
          </a:prstGeom>
          <a:solidFill>
            <a:srgbClr val="009900"/>
          </a:solidFill>
          <a:ln>
            <a:noFill/>
          </a:ln>
          <a:effectLst>
            <a:outerShdw blurRad="101600" dist="1016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tIns="72000"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ru-RU" sz="2000" b="1" i="1" spc="300" dirty="0">
                <a:ln w="19050">
                  <a:noFill/>
                </a:ln>
                <a:solidFill>
                  <a:srgbClr val="FFFFFF"/>
                </a:solidFill>
                <a:effectLst>
                  <a:outerShdw blurRad="101600" dist="101600" dir="2700000" algn="tl" rotWithShape="0">
                    <a:prstClr val="black">
                      <a:alpha val="40000"/>
                    </a:prstClr>
                  </a:outerShdw>
                </a:effectLst>
                <a:latin typeface="PT Serif" pitchFamily="18" charset="-52"/>
              </a:rPr>
              <a:t>СРЕДСТВА ЗАЩИТЫ</a:t>
            </a:r>
          </a:p>
        </p:txBody>
      </p:sp>
      <p:sp useBgFill="1">
        <p:nvSpPr>
          <p:cNvPr id="51" name="Управляющая кнопка: домой 50">
            <a:hlinkClick r:id="rId2" action="ppaction://hlinksldjump" highlightClick="1"/>
          </p:cNvPr>
          <p:cNvSpPr/>
          <p:nvPr/>
        </p:nvSpPr>
        <p:spPr>
          <a:xfrm>
            <a:off x="8667455" y="4687025"/>
            <a:ext cx="360000" cy="360000"/>
          </a:xfrm>
          <a:prstGeom prst="actionButtonHome">
            <a:avLst/>
          </a:prstGeom>
          <a:ln>
            <a:solidFill>
              <a:schemeClr val="accent3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xmlns="" id="{6518FF1C-C58B-4C00-8891-21E82D839568}"/>
              </a:ext>
            </a:extLst>
          </p:cNvPr>
          <p:cNvSpPr txBox="1"/>
          <p:nvPr/>
        </p:nvSpPr>
        <p:spPr>
          <a:xfrm>
            <a:off x="144000" y="195485"/>
            <a:ext cx="1691776" cy="638861"/>
          </a:xfrm>
          <a:prstGeom prst="rect">
            <a:avLst/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>
            <a:no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b="1" dirty="0">
              <a:ln w="3175"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chemeClr val="bg1">
                    <a:alpha val="43000"/>
                  </a:schemeClr>
                </a:outerShdw>
              </a:effectLst>
              <a:latin typeface="Bookman Old Style" pitchFamily="18" charset="0"/>
              <a:cs typeface="+mn-cs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Прямая со стрелкой 4"/>
          <p:cNvCxnSpPr/>
          <p:nvPr/>
        </p:nvCxnSpPr>
        <p:spPr>
          <a:xfrm>
            <a:off x="4613275" y="1787525"/>
            <a:ext cx="0" cy="325438"/>
          </a:xfrm>
          <a:prstGeom prst="straightConnector1">
            <a:avLst/>
          </a:prstGeom>
          <a:ln w="44450">
            <a:solidFill>
              <a:schemeClr val="tx1"/>
            </a:solidFill>
            <a:tailEnd type="triangle" w="med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954088" y="1789113"/>
            <a:ext cx="0" cy="323850"/>
          </a:xfrm>
          <a:prstGeom prst="straightConnector1">
            <a:avLst/>
          </a:prstGeom>
          <a:ln w="44450">
            <a:solidFill>
              <a:schemeClr val="tx1"/>
            </a:solidFill>
            <a:tailEnd type="triangle" w="med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>
            <a:off x="7669213" y="1787525"/>
            <a:ext cx="0" cy="325438"/>
          </a:xfrm>
          <a:prstGeom prst="straightConnector1">
            <a:avLst/>
          </a:prstGeom>
          <a:ln w="44450">
            <a:solidFill>
              <a:schemeClr val="tx1"/>
            </a:solidFill>
            <a:tailEnd type="triangle" w="med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>
            <a:off x="954088" y="2678113"/>
            <a:ext cx="0" cy="325437"/>
          </a:xfrm>
          <a:prstGeom prst="straightConnector1">
            <a:avLst/>
          </a:prstGeom>
          <a:ln w="44450">
            <a:solidFill>
              <a:schemeClr val="tx1"/>
            </a:solidFill>
            <a:tailEnd type="triangle" w="med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>
            <a:off x="2339975" y="2681288"/>
            <a:ext cx="0" cy="322262"/>
          </a:xfrm>
          <a:prstGeom prst="straightConnector1">
            <a:avLst/>
          </a:prstGeom>
          <a:ln w="44450">
            <a:solidFill>
              <a:schemeClr val="tx1"/>
            </a:solidFill>
            <a:tailEnd type="triangle" w="med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0" name="Соединительная линия уступом 19"/>
          <p:cNvCxnSpPr>
            <a:stCxn id="3" idx="3"/>
          </p:cNvCxnSpPr>
          <p:nvPr/>
        </p:nvCxnSpPr>
        <p:spPr>
          <a:xfrm>
            <a:off x="6588224" y="1005600"/>
            <a:ext cx="1079401" cy="342014"/>
          </a:xfrm>
          <a:prstGeom prst="bentConnector3">
            <a:avLst>
              <a:gd name="adj1" fmla="val 99878"/>
            </a:avLst>
          </a:prstGeom>
          <a:ln w="44450">
            <a:solidFill>
              <a:schemeClr val="tx1"/>
            </a:solidFill>
            <a:tailEnd type="triangle" w="med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8" name="Соединительная линия уступом 27"/>
          <p:cNvCxnSpPr>
            <a:stCxn id="3" idx="1"/>
          </p:cNvCxnSpPr>
          <p:nvPr/>
        </p:nvCxnSpPr>
        <p:spPr>
          <a:xfrm rot="10800000" flipV="1">
            <a:off x="954088" y="1005600"/>
            <a:ext cx="1314136" cy="342014"/>
          </a:xfrm>
          <a:prstGeom prst="bentConnector3">
            <a:avLst>
              <a:gd name="adj1" fmla="val 100073"/>
            </a:avLst>
          </a:prstGeom>
          <a:ln w="44450">
            <a:solidFill>
              <a:schemeClr val="tx1"/>
            </a:solidFill>
            <a:tailEnd type="triangle" w="med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" name="Скругленный прямоугольник 2"/>
          <p:cNvSpPr/>
          <p:nvPr/>
        </p:nvSpPr>
        <p:spPr>
          <a:xfrm>
            <a:off x="2268224" y="789600"/>
            <a:ext cx="4320000" cy="432000"/>
          </a:xfrm>
          <a:prstGeom prst="roundRect">
            <a:avLst>
              <a:gd name="adj" fmla="val 9197"/>
            </a:avLst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36000" rIns="36000" anchor="ctr"/>
          <a:lstStyle/>
          <a:p>
            <a:pPr algn="ctr"/>
            <a:r>
              <a:rPr lang="ru-RU" sz="1500" b="1" dirty="0">
                <a:solidFill>
                  <a:srgbClr val="FFFFFF"/>
                </a:solidFill>
                <a:effectLst>
                  <a:outerShdw blurRad="76200" dist="76200" dir="2700000" algn="tl" rotWithShape="0">
                    <a:prstClr val="black">
                      <a:alpha val="60000"/>
                    </a:prstClr>
                  </a:outerShdw>
                </a:effectLst>
                <a:latin typeface="Verdana" pitchFamily="34" charset="0"/>
                <a:cs typeface="Arial" pitchFamily="34" charset="0"/>
              </a:rPr>
              <a:t>СРЕДСТВА ЛИЧНОЙ ГИГИЕНЫ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902596" y="2112445"/>
            <a:ext cx="3420000" cy="576000"/>
          </a:xfrm>
          <a:prstGeom prst="roundRect">
            <a:avLst>
              <a:gd name="adj" fmla="val 9197"/>
            </a:avLst>
          </a:prstGeom>
          <a:solidFill>
            <a:schemeClr val="accent6">
              <a:lumMod val="50000"/>
            </a:schemeClr>
          </a:solidFill>
          <a:effec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36000" tIns="36000" rIns="36000" bIns="36000"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 eaLnBrk="1" hangingPunct="1">
              <a:lnSpc>
                <a:spcPts val="1200"/>
              </a:lnSpc>
              <a:defRPr/>
            </a:pPr>
            <a:r>
              <a:rPr lang="ru-RU" sz="1200" dirty="0">
                <a:solidFill>
                  <a:srgbClr val="FFFFFF"/>
                </a:solidFill>
                <a:effectLst>
                  <a:outerShdw blurRad="50800" dist="50800" dir="2700000" algn="tl" rotWithShape="0">
                    <a:prstClr val="black">
                      <a:alpha val="40000"/>
                    </a:prstClr>
                  </a:outerShdw>
                </a:effectLst>
                <a:latin typeface="Verdana" pitchFamily="34" charset="0"/>
              </a:rPr>
              <a:t>Работы, связанные с трудно </a:t>
            </a:r>
            <a:br>
              <a:rPr lang="ru-RU" sz="1200" dirty="0">
                <a:solidFill>
                  <a:srgbClr val="FFFFFF"/>
                </a:solidFill>
                <a:effectLst>
                  <a:outerShdw blurRad="50800" dist="50800" dir="2700000" algn="tl" rotWithShape="0">
                    <a:prstClr val="black">
                      <a:alpha val="40000"/>
                    </a:prstClr>
                  </a:outerShdw>
                </a:effectLst>
                <a:latin typeface="Verdana" pitchFamily="34" charset="0"/>
              </a:rPr>
            </a:br>
            <a:r>
              <a:rPr lang="ru-RU" sz="1200" dirty="0">
                <a:solidFill>
                  <a:srgbClr val="FFFFFF"/>
                </a:solidFill>
                <a:effectLst>
                  <a:outerShdw blurRad="50800" dist="50800" dir="2700000" algn="tl" rotWithShape="0">
                    <a:prstClr val="black">
                      <a:alpha val="40000"/>
                    </a:prstClr>
                  </a:outerShdw>
                </a:effectLst>
                <a:latin typeface="Verdana" pitchFamily="34" charset="0"/>
              </a:rPr>
              <a:t>смываемыми, устойчивыми загрязнениями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43688" y="1356446"/>
            <a:ext cx="5040000" cy="432000"/>
          </a:xfrm>
          <a:prstGeom prst="roundRect">
            <a:avLst>
              <a:gd name="adj" fmla="val 9197"/>
            </a:avLst>
          </a:prstGeom>
          <a:solidFill>
            <a:srgbClr val="C00000"/>
          </a:solidFill>
          <a:effec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36000" tIns="36000" rIns="36000" bIns="36000"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 eaLnBrk="1" hangingPunct="1">
              <a:defRPr/>
            </a:pPr>
            <a:r>
              <a:rPr lang="ru-RU" sz="1400" b="1" dirty="0">
                <a:solidFill>
                  <a:srgbClr val="FFFFFF"/>
                </a:solidFill>
                <a:effectLst>
                  <a:outerShdw blurRad="50800" dist="50800" dir="2700000" algn="tl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</a:rPr>
              <a:t>Мыло и жидкие моющие средства для рук и тела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889512" y="3003798"/>
            <a:ext cx="1620000" cy="432000"/>
          </a:xfrm>
          <a:prstGeom prst="roundRect">
            <a:avLst>
              <a:gd name="adj" fmla="val 9197"/>
            </a:avLst>
          </a:prstGeom>
          <a:solidFill>
            <a:schemeClr val="accent3">
              <a:lumMod val="5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36000" tIns="36000" rIns="36000" bIns="36000"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 eaLnBrk="1" hangingPunct="1">
              <a:defRPr/>
            </a:pPr>
            <a:r>
              <a:rPr lang="ru-RU" sz="1400" b="1" dirty="0">
                <a:solidFill>
                  <a:srgbClr val="FFFFFF"/>
                </a:solidFill>
                <a:effectLst>
                  <a:outerShdw blurRad="50800" dist="50800" dir="2700000" algn="tl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</a:rPr>
              <a:t>Для мытья тела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143688" y="3003798"/>
            <a:ext cx="1620000" cy="432000"/>
          </a:xfrm>
          <a:prstGeom prst="roundRect">
            <a:avLst>
              <a:gd name="adj" fmla="val 9197"/>
            </a:avLst>
          </a:prstGeom>
          <a:solidFill>
            <a:schemeClr val="accent5">
              <a:lumMod val="5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36000" tIns="36000" rIns="36000" bIns="36000"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 eaLnBrk="1" hangingPunct="1">
              <a:defRPr/>
            </a:pPr>
            <a:r>
              <a:rPr lang="ru-RU" sz="1400" b="1" dirty="0">
                <a:solidFill>
                  <a:srgbClr val="FFFFFF"/>
                </a:solidFill>
                <a:effectLst>
                  <a:outerShdw blurRad="50800" dist="50800" dir="2700000" algn="tl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</a:rPr>
              <a:t>Для мытья рук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5436096" y="1347614"/>
            <a:ext cx="3528392" cy="432000"/>
          </a:xfrm>
          <a:prstGeom prst="roundRect">
            <a:avLst>
              <a:gd name="adj" fmla="val 9197"/>
            </a:avLst>
          </a:prstGeom>
          <a:solidFill>
            <a:srgbClr val="C00000"/>
          </a:solidFill>
          <a:effec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36000" tIns="36000" rIns="36000" bIns="36000"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 eaLnBrk="1" hangingPunct="1">
              <a:lnSpc>
                <a:spcPts val="1400"/>
              </a:lnSpc>
              <a:defRPr/>
            </a:pPr>
            <a:r>
              <a:rPr lang="ru-RU" sz="1400" b="1" dirty="0">
                <a:solidFill>
                  <a:srgbClr val="FFFFFF"/>
                </a:solidFill>
                <a:effectLst>
                  <a:outerShdw blurRad="50800" dist="50800" dir="2700000" algn="tl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</a:rPr>
              <a:t>Очищающие кремы, гели и пасты</a:t>
            </a: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179808" y="2112445"/>
            <a:ext cx="2664000" cy="576000"/>
          </a:xfrm>
          <a:prstGeom prst="roundRect">
            <a:avLst>
              <a:gd name="adj" fmla="val 9197"/>
            </a:avLst>
          </a:prstGeom>
          <a:solidFill>
            <a:schemeClr val="accent6">
              <a:lumMod val="50000"/>
            </a:schemeClr>
          </a:solidFill>
          <a:effec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36000" tIns="36000" rIns="36000" bIns="36000"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 eaLnBrk="1" hangingPunct="1">
              <a:lnSpc>
                <a:spcPts val="1200"/>
              </a:lnSpc>
              <a:defRPr/>
            </a:pPr>
            <a:r>
              <a:rPr lang="ru-RU" sz="1200">
                <a:solidFill>
                  <a:srgbClr val="FFFFFF"/>
                </a:solidFill>
                <a:effectLst>
                  <a:outerShdw blurRad="50800" dist="50800" dir="2700000" algn="tl" rotWithShape="0">
                    <a:prstClr val="black">
                      <a:alpha val="40000"/>
                    </a:prstClr>
                  </a:outerShdw>
                </a:effectLst>
                <a:latin typeface="Verdana" pitchFamily="34" charset="0"/>
              </a:rPr>
              <a:t>Работы, связанные с легкосмываемыми загрязнениями</a:t>
            </a: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6372488" y="2112445"/>
            <a:ext cx="2592000" cy="576000"/>
          </a:xfrm>
          <a:prstGeom prst="roundRect">
            <a:avLst>
              <a:gd name="adj" fmla="val 9197"/>
            </a:avLst>
          </a:prstGeom>
          <a:solidFill>
            <a:schemeClr val="accent6">
              <a:lumMod val="50000"/>
            </a:schemeClr>
          </a:solidFill>
          <a:effec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36000" tIns="36000" rIns="36000" bIns="36000"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 eaLnBrk="1" hangingPunct="1">
              <a:lnSpc>
                <a:spcPts val="1200"/>
              </a:lnSpc>
              <a:defRPr/>
            </a:pPr>
            <a:r>
              <a:rPr lang="ru-RU" sz="1200">
                <a:solidFill>
                  <a:srgbClr val="FFFFFF"/>
                </a:solidFill>
                <a:effectLst>
                  <a:outerShdw blurRad="50800" dist="50800" dir="2700000" algn="tl" rotWithShape="0">
                    <a:prstClr val="black">
                      <a:alpha val="40000"/>
                    </a:prstClr>
                  </a:outerShdw>
                </a:effectLst>
                <a:latin typeface="Verdana" pitchFamily="34" charset="0"/>
              </a:rPr>
              <a:t>Работы, связанные с трудно смываемыми, устойчивыми загрязнениями</a:t>
            </a: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2160000" y="180000"/>
            <a:ext cx="6840760" cy="396000"/>
          </a:xfrm>
          <a:prstGeom prst="roundRect">
            <a:avLst/>
          </a:prstGeom>
          <a:solidFill>
            <a:srgbClr val="009900"/>
          </a:solidFill>
          <a:ln>
            <a:noFill/>
          </a:ln>
          <a:effectLst>
            <a:outerShdw blurRad="101600" dist="1016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tIns="72000"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ru-RU" sz="2000" b="1" i="1" spc="300" dirty="0">
                <a:ln w="19050">
                  <a:noFill/>
                </a:ln>
                <a:solidFill>
                  <a:srgbClr val="FFFFFF"/>
                </a:solidFill>
                <a:effectLst>
                  <a:outerShdw blurRad="101600" dist="101600" dir="2700000" algn="tl" rotWithShape="0">
                    <a:prstClr val="black">
                      <a:alpha val="40000"/>
                    </a:prstClr>
                  </a:outerShdw>
                </a:effectLst>
                <a:latin typeface="PT Serif" pitchFamily="18" charset="-52"/>
              </a:rPr>
              <a:t>СРЕДСТВА ЗАЩИТЫ</a:t>
            </a:r>
          </a:p>
        </p:txBody>
      </p:sp>
      <p:sp useBgFill="1">
        <p:nvSpPr>
          <p:cNvPr id="29" name="Управляющая кнопка: домой 28">
            <a:hlinkClick r:id="rId2" action="ppaction://hlinksldjump" highlightClick="1"/>
          </p:cNvPr>
          <p:cNvSpPr/>
          <p:nvPr/>
        </p:nvSpPr>
        <p:spPr>
          <a:xfrm>
            <a:off x="8667455" y="4687025"/>
            <a:ext cx="360000" cy="360000"/>
          </a:xfrm>
          <a:prstGeom prst="actionButtonHome">
            <a:avLst/>
          </a:prstGeom>
          <a:ln>
            <a:solidFill>
              <a:schemeClr val="accent3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xmlns="" id="{26476FA9-C47B-4DD7-AA38-AA678116A7F6}"/>
              </a:ext>
            </a:extLst>
          </p:cNvPr>
          <p:cNvSpPr txBox="1"/>
          <p:nvPr/>
        </p:nvSpPr>
        <p:spPr>
          <a:xfrm>
            <a:off x="144000" y="195485"/>
            <a:ext cx="1691776" cy="638861"/>
          </a:xfrm>
          <a:prstGeom prst="rect">
            <a:avLst/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>
            <a:no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b="1" dirty="0">
              <a:ln w="3175"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chemeClr val="bg1">
                    <a:alpha val="43000"/>
                  </a:schemeClr>
                </a:outerShdw>
              </a:effectLst>
              <a:latin typeface="Bookman Old Style" pitchFamily="18" charset="0"/>
              <a:cs typeface="+mn-c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211719" y="843558"/>
            <a:ext cx="8784976" cy="3888432"/>
          </a:xfrm>
          <a:prstGeom prst="roundRect">
            <a:avLst/>
          </a:prstGeom>
          <a:solidFill>
            <a:srgbClr val="FFC000"/>
          </a:solidFill>
          <a:ln>
            <a:noFill/>
          </a:ln>
          <a:effectLst>
            <a:outerShdw blurRad="101600" dist="1016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tIns="72000" anchor="ctr"/>
          <a:lstStyle/>
          <a:p>
            <a:pPr>
              <a:lnSpc>
                <a:spcPts val="1800"/>
              </a:lnSpc>
            </a:pPr>
            <a:endParaRPr lang="ru-RU" dirty="0">
              <a:ln w="19050">
                <a:noFill/>
              </a:ln>
              <a:solidFill>
                <a:schemeClr val="tx1"/>
              </a:solidFill>
              <a:effectLst>
                <a:outerShdw blurRad="101600" dist="101600" dir="2700000" algn="tl" rotWithShape="0">
                  <a:prstClr val="black">
                    <a:alpha val="40000"/>
                  </a:prstClr>
                </a:outerShdw>
              </a:effectLst>
              <a:latin typeface="PT Serif" pitchFamily="18" charset="-52"/>
              <a:cs typeface="Arial" charset="0"/>
            </a:endParaRPr>
          </a:p>
          <a:p>
            <a:pPr>
              <a:lnSpc>
                <a:spcPts val="1800"/>
              </a:lnSpc>
            </a:pPr>
            <a:endParaRPr lang="ru-RU" dirty="0">
              <a:ln w="19050">
                <a:noFill/>
              </a:ln>
              <a:solidFill>
                <a:schemeClr val="tx1"/>
              </a:solidFill>
              <a:effectLst>
                <a:outerShdw blurRad="101600" dist="101600" dir="2700000" algn="tl" rotWithShape="0">
                  <a:prstClr val="black">
                    <a:alpha val="40000"/>
                  </a:prstClr>
                </a:outerShdw>
              </a:effectLst>
              <a:latin typeface="PT Serif" pitchFamily="18" charset="-52"/>
              <a:cs typeface="Arial" charset="0"/>
            </a:endParaRPr>
          </a:p>
          <a:p>
            <a:pPr>
              <a:lnSpc>
                <a:spcPts val="1800"/>
              </a:lnSpc>
            </a:pPr>
            <a:r>
              <a:rPr lang="ru-RU" b="1" u="sng" dirty="0">
                <a:ln w="19050">
                  <a:noFill/>
                </a:ln>
                <a:solidFill>
                  <a:schemeClr val="tx1"/>
                </a:solidFill>
                <a:effectLst>
                  <a:outerShdw blurRad="101600" dist="101600" dir="2700000" algn="tl" rotWithShape="0">
                    <a:prstClr val="black">
                      <a:alpha val="40000"/>
                    </a:prstClr>
                  </a:outerShdw>
                </a:effectLst>
                <a:latin typeface="PT Serif" pitchFamily="18" charset="-52"/>
                <a:cs typeface="Arial" charset="0"/>
              </a:rPr>
              <a:t>д) опасности, связанные с воздействием пыли:</a:t>
            </a:r>
          </a:p>
          <a:p>
            <a:pPr>
              <a:lnSpc>
                <a:spcPts val="1800"/>
              </a:lnSpc>
            </a:pPr>
            <a:r>
              <a:rPr lang="ru-RU" dirty="0">
                <a:ln w="19050">
                  <a:noFill/>
                </a:ln>
                <a:solidFill>
                  <a:schemeClr val="tx1"/>
                </a:solidFill>
                <a:effectLst>
                  <a:outerShdw blurRad="101600" dist="101600" dir="2700000" algn="tl" rotWithShape="0">
                    <a:prstClr val="black">
                      <a:alpha val="40000"/>
                    </a:prstClr>
                  </a:outerShdw>
                </a:effectLst>
                <a:latin typeface="PT Serif" pitchFamily="18" charset="-52"/>
                <a:cs typeface="Arial" charset="0"/>
              </a:rPr>
              <a:t>- опасность воздействия пыли на глаза;</a:t>
            </a:r>
          </a:p>
          <a:p>
            <a:pPr>
              <a:lnSpc>
                <a:spcPts val="1800"/>
              </a:lnSpc>
            </a:pPr>
            <a:r>
              <a:rPr lang="ru-RU" dirty="0">
                <a:ln w="19050">
                  <a:noFill/>
                </a:ln>
                <a:solidFill>
                  <a:schemeClr val="tx1"/>
                </a:solidFill>
                <a:effectLst>
                  <a:outerShdw blurRad="101600" dist="101600" dir="2700000" algn="tl" rotWithShape="0">
                    <a:prstClr val="black">
                      <a:alpha val="40000"/>
                    </a:prstClr>
                  </a:outerShdw>
                </a:effectLst>
                <a:latin typeface="PT Serif" pitchFamily="18" charset="-52"/>
                <a:cs typeface="Arial" charset="0"/>
              </a:rPr>
              <a:t>- опасность повреждения органов дыхания частицами пыли;</a:t>
            </a:r>
          </a:p>
          <a:p>
            <a:pPr>
              <a:lnSpc>
                <a:spcPts val="1800"/>
              </a:lnSpc>
            </a:pPr>
            <a:endParaRPr lang="ru-RU" dirty="0">
              <a:ln w="19050">
                <a:noFill/>
              </a:ln>
              <a:solidFill>
                <a:schemeClr val="tx1"/>
              </a:solidFill>
              <a:effectLst>
                <a:outerShdw blurRad="101600" dist="101600" dir="2700000" algn="tl" rotWithShape="0">
                  <a:prstClr val="black">
                    <a:alpha val="40000"/>
                  </a:prstClr>
                </a:outerShdw>
              </a:effectLst>
              <a:latin typeface="PT Serif" pitchFamily="18" charset="-52"/>
              <a:cs typeface="Arial" charset="0"/>
            </a:endParaRPr>
          </a:p>
          <a:p>
            <a:pPr>
              <a:lnSpc>
                <a:spcPts val="1800"/>
              </a:lnSpc>
            </a:pPr>
            <a:r>
              <a:rPr lang="ru-RU" b="1" u="sng" dirty="0">
                <a:ln w="19050">
                  <a:noFill/>
                </a:ln>
                <a:solidFill>
                  <a:schemeClr val="tx1"/>
                </a:solidFill>
                <a:effectLst>
                  <a:outerShdw blurRad="101600" dist="101600" dir="2700000" algn="tl" rotWithShape="0">
                    <a:prstClr val="black">
                      <a:alpha val="40000"/>
                    </a:prstClr>
                  </a:outerShdw>
                </a:effectLst>
                <a:latin typeface="PT Serif" pitchFamily="18" charset="-52"/>
                <a:cs typeface="Arial" charset="0"/>
              </a:rPr>
              <a:t>е) опасность, связанная с воздействием тяжести и напряженности трудового процесса:</a:t>
            </a:r>
          </a:p>
          <a:p>
            <a:pPr>
              <a:lnSpc>
                <a:spcPts val="1800"/>
              </a:lnSpc>
            </a:pPr>
            <a:r>
              <a:rPr lang="ru-RU" dirty="0">
                <a:ln w="19050">
                  <a:noFill/>
                </a:ln>
                <a:solidFill>
                  <a:schemeClr val="tx1"/>
                </a:solidFill>
                <a:effectLst>
                  <a:outerShdw blurRad="101600" dist="101600" dir="2700000" algn="tl" rotWithShape="0">
                    <a:prstClr val="black">
                      <a:alpha val="40000"/>
                    </a:prstClr>
                  </a:outerShdw>
                </a:effectLst>
                <a:latin typeface="PT Serif" pitchFamily="18" charset="-52"/>
                <a:cs typeface="Arial" charset="0"/>
              </a:rPr>
              <a:t>- опасность, связанная с перемещением груза в ручную; </a:t>
            </a:r>
          </a:p>
          <a:p>
            <a:pPr>
              <a:lnSpc>
                <a:spcPts val="1800"/>
              </a:lnSpc>
            </a:pPr>
            <a:r>
              <a:rPr lang="ru-RU" dirty="0">
                <a:ln w="19050">
                  <a:noFill/>
                </a:ln>
                <a:solidFill>
                  <a:schemeClr val="tx1"/>
                </a:solidFill>
                <a:effectLst>
                  <a:outerShdw blurRad="101600" dist="101600" dir="2700000" algn="tl" rotWithShape="0">
                    <a:prstClr val="black">
                      <a:alpha val="40000"/>
                    </a:prstClr>
                  </a:outerShdw>
                </a:effectLst>
                <a:latin typeface="PT Serif" pitchFamily="18" charset="-52"/>
                <a:cs typeface="Arial" charset="0"/>
              </a:rPr>
              <a:t>- опасность, связанная с наклоном корпуса;</a:t>
            </a:r>
          </a:p>
          <a:p>
            <a:pPr>
              <a:lnSpc>
                <a:spcPts val="1800"/>
              </a:lnSpc>
            </a:pPr>
            <a:r>
              <a:rPr lang="ru-RU" dirty="0">
                <a:ln w="19050">
                  <a:noFill/>
                </a:ln>
                <a:solidFill>
                  <a:schemeClr val="tx1"/>
                </a:solidFill>
                <a:effectLst>
                  <a:outerShdw blurRad="101600" dist="101600" dir="2700000" algn="tl" rotWithShape="0">
                    <a:prstClr val="black">
                      <a:alpha val="40000"/>
                    </a:prstClr>
                  </a:outerShdw>
                </a:effectLst>
                <a:latin typeface="PT Serif" pitchFamily="18" charset="-52"/>
                <a:cs typeface="Arial" charset="0"/>
              </a:rPr>
              <a:t>- опасность, связанная с рабочей позой;</a:t>
            </a:r>
          </a:p>
          <a:p>
            <a:pPr>
              <a:lnSpc>
                <a:spcPts val="1800"/>
              </a:lnSpc>
            </a:pPr>
            <a:r>
              <a:rPr lang="ru-RU" dirty="0">
                <a:ln w="19050">
                  <a:noFill/>
                </a:ln>
                <a:solidFill>
                  <a:schemeClr val="tx1"/>
                </a:solidFill>
                <a:effectLst>
                  <a:outerShdw blurRad="101600" dist="101600" dir="2700000" algn="tl" rotWithShape="0">
                    <a:prstClr val="black">
                      <a:alpha val="40000"/>
                    </a:prstClr>
                  </a:outerShdw>
                </a:effectLst>
                <a:latin typeface="PT Serif" pitchFamily="18" charset="-52"/>
                <a:cs typeface="Arial" charset="0"/>
              </a:rPr>
              <a:t>- опасность психических нагрузок, стрессов;</a:t>
            </a:r>
          </a:p>
          <a:p>
            <a:pPr>
              <a:lnSpc>
                <a:spcPts val="1800"/>
              </a:lnSpc>
            </a:pPr>
            <a:r>
              <a:rPr lang="ru-RU" dirty="0">
                <a:ln w="19050">
                  <a:noFill/>
                </a:ln>
                <a:solidFill>
                  <a:schemeClr val="tx1"/>
                </a:solidFill>
                <a:effectLst>
                  <a:outerShdw blurRad="101600" dist="101600" dir="2700000" algn="tl" rotWithShape="0">
                    <a:prstClr val="black">
                      <a:alpha val="40000"/>
                    </a:prstClr>
                  </a:outerShdw>
                </a:effectLst>
                <a:latin typeface="PT Serif" pitchFamily="18" charset="-52"/>
                <a:cs typeface="Arial" charset="0"/>
              </a:rPr>
              <a:t>- опасность перенапряжения зрительного анализатора;</a:t>
            </a:r>
          </a:p>
          <a:p>
            <a:pPr>
              <a:lnSpc>
                <a:spcPts val="1800"/>
              </a:lnSpc>
            </a:pPr>
            <a:endParaRPr lang="ru-RU" dirty="0">
              <a:ln w="19050">
                <a:noFill/>
              </a:ln>
              <a:solidFill>
                <a:schemeClr val="tx1"/>
              </a:solidFill>
              <a:effectLst>
                <a:outerShdw blurRad="101600" dist="101600" dir="2700000" algn="tl" rotWithShape="0">
                  <a:prstClr val="black">
                    <a:alpha val="40000"/>
                  </a:prstClr>
                </a:outerShdw>
              </a:effectLst>
              <a:latin typeface="PT Serif" pitchFamily="18" charset="-52"/>
              <a:cs typeface="Arial" charset="0"/>
            </a:endParaRPr>
          </a:p>
          <a:p>
            <a:pPr>
              <a:lnSpc>
                <a:spcPts val="1800"/>
              </a:lnSpc>
            </a:pPr>
            <a:r>
              <a:rPr lang="ru-RU" b="1" u="sng" dirty="0">
                <a:ln w="19050">
                  <a:noFill/>
                </a:ln>
                <a:solidFill>
                  <a:schemeClr val="tx1"/>
                </a:solidFill>
                <a:effectLst>
                  <a:outerShdw blurRad="101600" dist="101600" dir="2700000" algn="tl" rotWithShape="0">
                    <a:prstClr val="black">
                      <a:alpha val="40000"/>
                    </a:prstClr>
                  </a:outerShdw>
                </a:effectLst>
                <a:latin typeface="PT Serif" pitchFamily="18" charset="-52"/>
                <a:cs typeface="Arial" charset="0"/>
              </a:rPr>
              <a:t>ж) опасности, связанные с воздействием вибрации;</a:t>
            </a:r>
          </a:p>
          <a:p>
            <a:pPr>
              <a:lnSpc>
                <a:spcPts val="1800"/>
              </a:lnSpc>
            </a:pPr>
            <a:r>
              <a:rPr lang="ru-RU" dirty="0">
                <a:ln w="19050">
                  <a:noFill/>
                </a:ln>
                <a:solidFill>
                  <a:schemeClr val="tx1"/>
                </a:solidFill>
                <a:effectLst>
                  <a:outerShdw blurRad="101600" dist="101600" dir="2700000" algn="tl" rotWithShape="0">
                    <a:prstClr val="black">
                      <a:alpha val="40000"/>
                    </a:prstClr>
                  </a:outerShdw>
                </a:effectLst>
                <a:latin typeface="PT Serif" pitchFamily="18" charset="-52"/>
                <a:cs typeface="Arial" charset="0"/>
              </a:rPr>
              <a:t>- опасность от воздействия локальной вибрации;</a:t>
            </a:r>
          </a:p>
          <a:p>
            <a:pPr>
              <a:lnSpc>
                <a:spcPts val="1800"/>
              </a:lnSpc>
            </a:pPr>
            <a:r>
              <a:rPr lang="ru-RU" dirty="0">
                <a:ln w="19050">
                  <a:noFill/>
                </a:ln>
                <a:solidFill>
                  <a:schemeClr val="tx1"/>
                </a:solidFill>
                <a:effectLst>
                  <a:outerShdw blurRad="101600" dist="101600" dir="2700000" algn="tl" rotWithShape="0">
                    <a:prstClr val="black">
                      <a:alpha val="40000"/>
                    </a:prstClr>
                  </a:outerShdw>
                </a:effectLst>
                <a:latin typeface="PT Serif" pitchFamily="18" charset="-52"/>
                <a:cs typeface="Arial" charset="0"/>
              </a:rPr>
              <a:t>- опасность от воздействия общей вибрации;  </a:t>
            </a:r>
          </a:p>
          <a:p>
            <a:pPr>
              <a:lnSpc>
                <a:spcPts val="1800"/>
              </a:lnSpc>
            </a:pPr>
            <a:r>
              <a:rPr lang="ru-RU" dirty="0">
                <a:ln w="19050">
                  <a:noFill/>
                </a:ln>
                <a:solidFill>
                  <a:schemeClr val="tx1"/>
                </a:solidFill>
                <a:effectLst>
                  <a:outerShdw blurRad="101600" dist="101600" dir="2700000" algn="tl" rotWithShape="0">
                    <a:prstClr val="black">
                      <a:alpha val="40000"/>
                    </a:prstClr>
                  </a:outerShdw>
                </a:effectLst>
                <a:latin typeface="PT Serif" pitchFamily="18" charset="-52"/>
                <a:cs typeface="Arial" charset="0"/>
              </a:rPr>
              <a:t>         </a:t>
            </a:r>
          </a:p>
          <a:p>
            <a:pPr>
              <a:lnSpc>
                <a:spcPts val="1800"/>
              </a:lnSpc>
            </a:pPr>
            <a:r>
              <a:rPr lang="ru-RU" dirty="0">
                <a:ln w="19050">
                  <a:noFill/>
                </a:ln>
                <a:solidFill>
                  <a:schemeClr val="tx1"/>
                </a:solidFill>
                <a:effectLst>
                  <a:outerShdw blurRad="101600" dist="101600" dir="2700000" algn="tl" rotWithShape="0">
                    <a:prstClr val="black">
                      <a:alpha val="40000"/>
                    </a:prstClr>
                  </a:outerShdw>
                </a:effectLst>
                <a:latin typeface="PT Serif" pitchFamily="18" charset="-52"/>
                <a:cs typeface="Arial" charset="0"/>
              </a:rPr>
              <a:t>   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CB8376DF-9908-4EAF-8161-CDBA86AA5B88}"/>
              </a:ext>
            </a:extLst>
          </p:cNvPr>
          <p:cNvSpPr txBox="1"/>
          <p:nvPr/>
        </p:nvSpPr>
        <p:spPr>
          <a:xfrm>
            <a:off x="144000" y="195485"/>
            <a:ext cx="1691776" cy="638861"/>
          </a:xfrm>
          <a:prstGeom prst="rect">
            <a:avLst/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>
            <a:no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b="1" dirty="0">
              <a:ln w="3175"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chemeClr val="bg1">
                    <a:alpha val="43000"/>
                  </a:schemeClr>
                </a:outerShdw>
              </a:effectLst>
              <a:latin typeface="Bookman Old Style" pitchFamily="18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468332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211719" y="987574"/>
            <a:ext cx="8784976" cy="3024336"/>
          </a:xfrm>
          <a:prstGeom prst="roundRect">
            <a:avLst/>
          </a:prstGeom>
          <a:solidFill>
            <a:srgbClr val="FFC000"/>
          </a:solidFill>
          <a:ln>
            <a:noFill/>
          </a:ln>
          <a:effectLst>
            <a:outerShdw blurRad="101600" dist="1016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tIns="72000" anchor="ctr"/>
          <a:lstStyle/>
          <a:p>
            <a:pPr>
              <a:lnSpc>
                <a:spcPts val="1800"/>
              </a:lnSpc>
            </a:pPr>
            <a:endParaRPr lang="ru-RU" dirty="0">
              <a:ln w="19050">
                <a:noFill/>
              </a:ln>
              <a:solidFill>
                <a:schemeClr val="tx1"/>
              </a:solidFill>
              <a:effectLst>
                <a:outerShdw blurRad="101600" dist="101600" dir="2700000" algn="tl" rotWithShape="0">
                  <a:prstClr val="black">
                    <a:alpha val="40000"/>
                  </a:prstClr>
                </a:outerShdw>
              </a:effectLst>
              <a:latin typeface="PT Serif" pitchFamily="18" charset="-52"/>
              <a:cs typeface="Arial" charset="0"/>
            </a:endParaRPr>
          </a:p>
          <a:p>
            <a:pPr>
              <a:lnSpc>
                <a:spcPts val="1800"/>
              </a:lnSpc>
            </a:pPr>
            <a:endParaRPr lang="ru-RU" dirty="0">
              <a:ln w="19050">
                <a:noFill/>
              </a:ln>
              <a:solidFill>
                <a:schemeClr val="tx1"/>
              </a:solidFill>
              <a:effectLst>
                <a:outerShdw blurRad="101600" dist="101600" dir="2700000" algn="tl" rotWithShape="0">
                  <a:prstClr val="black">
                    <a:alpha val="40000"/>
                  </a:prstClr>
                </a:outerShdw>
              </a:effectLst>
              <a:latin typeface="PT Serif" pitchFamily="18" charset="-52"/>
              <a:cs typeface="Arial" charset="0"/>
            </a:endParaRPr>
          </a:p>
          <a:p>
            <a:pPr>
              <a:lnSpc>
                <a:spcPts val="1800"/>
              </a:lnSpc>
            </a:pPr>
            <a:r>
              <a:rPr lang="ru-RU" b="1" u="sng" dirty="0">
                <a:ln w="19050">
                  <a:noFill/>
                </a:ln>
                <a:solidFill>
                  <a:schemeClr val="tx1"/>
                </a:solidFill>
                <a:effectLst>
                  <a:outerShdw blurRad="101600" dist="101600" dir="2700000" algn="tl" rotWithShape="0">
                    <a:prstClr val="black">
                      <a:alpha val="40000"/>
                    </a:prstClr>
                  </a:outerShdw>
                </a:effectLst>
                <a:latin typeface="PT Serif" pitchFamily="18" charset="-52"/>
                <a:cs typeface="Arial" charset="0"/>
              </a:rPr>
              <a:t>з) опасности, связанные с воздействием световой среды:</a:t>
            </a:r>
          </a:p>
          <a:p>
            <a:pPr>
              <a:lnSpc>
                <a:spcPts val="1800"/>
              </a:lnSpc>
            </a:pPr>
            <a:r>
              <a:rPr lang="ru-RU" dirty="0">
                <a:ln w="19050">
                  <a:noFill/>
                </a:ln>
                <a:solidFill>
                  <a:schemeClr val="tx1"/>
                </a:solidFill>
                <a:effectLst>
                  <a:outerShdw blurRad="101600" dist="101600" dir="2700000" algn="tl" rotWithShape="0">
                    <a:prstClr val="black">
                      <a:alpha val="40000"/>
                    </a:prstClr>
                  </a:outerShdw>
                </a:effectLst>
                <a:latin typeface="PT Serif" pitchFamily="18" charset="-52"/>
                <a:cs typeface="Arial" charset="0"/>
              </a:rPr>
              <a:t>- опасность, связанная с воздействием недостаточной освещенности в рабочей зоне;</a:t>
            </a:r>
          </a:p>
          <a:p>
            <a:pPr>
              <a:lnSpc>
                <a:spcPts val="1800"/>
              </a:lnSpc>
            </a:pPr>
            <a:r>
              <a:rPr lang="ru-RU" dirty="0">
                <a:ln w="19050">
                  <a:noFill/>
                </a:ln>
                <a:solidFill>
                  <a:schemeClr val="tx1"/>
                </a:solidFill>
                <a:effectLst>
                  <a:outerShdw blurRad="101600" dist="101600" dir="2700000" algn="tl" rotWithShape="0">
                    <a:prstClr val="black">
                      <a:alpha val="40000"/>
                    </a:prstClr>
                  </a:outerShdw>
                </a:effectLst>
                <a:latin typeface="PT Serif" pitchFamily="18" charset="-52"/>
                <a:cs typeface="Arial" charset="0"/>
              </a:rPr>
              <a:t>- опасность повышенной яркости света;</a:t>
            </a:r>
          </a:p>
          <a:p>
            <a:pPr>
              <a:lnSpc>
                <a:spcPts val="1800"/>
              </a:lnSpc>
            </a:pPr>
            <a:r>
              <a:rPr lang="ru-RU" dirty="0">
                <a:ln w="19050">
                  <a:noFill/>
                </a:ln>
                <a:solidFill>
                  <a:schemeClr val="tx1"/>
                </a:solidFill>
                <a:effectLst>
                  <a:outerShdw blurRad="101600" dist="101600" dir="2700000" algn="tl" rotWithShape="0">
                    <a:prstClr val="black">
                      <a:alpha val="40000"/>
                    </a:prstClr>
                  </a:outerShdw>
                </a:effectLst>
                <a:latin typeface="PT Serif" pitchFamily="18" charset="-52"/>
                <a:cs typeface="Arial" charset="0"/>
              </a:rPr>
              <a:t>- опасность пониженной контрастности;</a:t>
            </a:r>
          </a:p>
          <a:p>
            <a:pPr>
              <a:lnSpc>
                <a:spcPts val="1800"/>
              </a:lnSpc>
            </a:pPr>
            <a:endParaRPr lang="ru-RU" dirty="0">
              <a:ln w="19050">
                <a:noFill/>
              </a:ln>
              <a:solidFill>
                <a:schemeClr val="tx1"/>
              </a:solidFill>
              <a:effectLst>
                <a:outerShdw blurRad="101600" dist="101600" dir="2700000" algn="tl" rotWithShape="0">
                  <a:prstClr val="black">
                    <a:alpha val="40000"/>
                  </a:prstClr>
                </a:outerShdw>
              </a:effectLst>
              <a:latin typeface="PT Serif" pitchFamily="18" charset="-52"/>
              <a:cs typeface="Arial" charset="0"/>
            </a:endParaRPr>
          </a:p>
          <a:p>
            <a:pPr>
              <a:lnSpc>
                <a:spcPts val="1800"/>
              </a:lnSpc>
            </a:pPr>
            <a:r>
              <a:rPr lang="ru-RU" b="1" u="sng" dirty="0">
                <a:ln w="19050">
                  <a:noFill/>
                </a:ln>
                <a:solidFill>
                  <a:schemeClr val="tx1"/>
                </a:solidFill>
                <a:effectLst>
                  <a:outerShdw blurRad="101600" dist="101600" dir="2700000" algn="tl" rotWithShape="0">
                    <a:prstClr val="black">
                      <a:alpha val="40000"/>
                    </a:prstClr>
                  </a:outerShdw>
                </a:effectLst>
                <a:latin typeface="PT Serif" pitchFamily="18" charset="-52"/>
                <a:cs typeface="Arial" charset="0"/>
              </a:rPr>
              <a:t>и) опасности, связанные с воздействием неионизирующих излучений:</a:t>
            </a:r>
          </a:p>
          <a:p>
            <a:pPr>
              <a:lnSpc>
                <a:spcPts val="1800"/>
              </a:lnSpc>
            </a:pPr>
            <a:r>
              <a:rPr lang="ru-RU" dirty="0">
                <a:ln w="19050">
                  <a:noFill/>
                </a:ln>
                <a:solidFill>
                  <a:schemeClr val="tx1"/>
                </a:solidFill>
                <a:effectLst>
                  <a:outerShdw blurRad="101600" dist="101600" dir="2700000" algn="tl" rotWithShape="0">
                    <a:prstClr val="black">
                      <a:alpha val="40000"/>
                    </a:prstClr>
                  </a:outerShdw>
                </a:effectLst>
                <a:latin typeface="PT Serif" pitchFamily="18" charset="-52"/>
                <a:cs typeface="Arial" charset="0"/>
              </a:rPr>
              <a:t>- опасность, связанная с воздействием электромагнитных полей; </a:t>
            </a:r>
          </a:p>
          <a:p>
            <a:pPr>
              <a:lnSpc>
                <a:spcPts val="1800"/>
              </a:lnSpc>
            </a:pPr>
            <a:r>
              <a:rPr lang="ru-RU" dirty="0">
                <a:ln w="19050">
                  <a:noFill/>
                </a:ln>
                <a:solidFill>
                  <a:schemeClr val="tx1"/>
                </a:solidFill>
                <a:effectLst>
                  <a:outerShdw blurRad="101600" dist="101600" dir="2700000" algn="tl" rotWithShape="0">
                    <a:prstClr val="black">
                      <a:alpha val="40000"/>
                    </a:prstClr>
                  </a:outerShdw>
                </a:effectLst>
                <a:latin typeface="PT Serif" pitchFamily="18" charset="-52"/>
                <a:cs typeface="Arial" charset="0"/>
              </a:rPr>
              <a:t>- опасность, связанная с воздействием статического электричества;</a:t>
            </a:r>
          </a:p>
          <a:p>
            <a:pPr>
              <a:lnSpc>
                <a:spcPts val="1800"/>
              </a:lnSpc>
            </a:pPr>
            <a:r>
              <a:rPr lang="ru-RU" dirty="0">
                <a:ln w="19050">
                  <a:noFill/>
                </a:ln>
                <a:solidFill>
                  <a:schemeClr val="tx1"/>
                </a:solidFill>
                <a:effectLst>
                  <a:outerShdw blurRad="101600" dist="101600" dir="2700000" algn="tl" rotWithShape="0">
                    <a:prstClr val="black">
                      <a:alpha val="40000"/>
                    </a:prstClr>
                  </a:outerShdw>
                </a:effectLst>
                <a:latin typeface="PT Serif" pitchFamily="18" charset="-52"/>
                <a:cs typeface="Arial" charset="0"/>
              </a:rPr>
              <a:t>- опасность, связанная с пониженной ионизацией воздуха;</a:t>
            </a:r>
          </a:p>
          <a:p>
            <a:pPr>
              <a:lnSpc>
                <a:spcPts val="1800"/>
              </a:lnSpc>
            </a:pPr>
            <a:endParaRPr lang="ru-RU" dirty="0">
              <a:ln w="19050">
                <a:noFill/>
              </a:ln>
              <a:solidFill>
                <a:schemeClr val="tx1"/>
              </a:solidFill>
              <a:effectLst>
                <a:outerShdw blurRad="101600" dist="101600" dir="2700000" algn="tl" rotWithShape="0">
                  <a:prstClr val="black">
                    <a:alpha val="40000"/>
                  </a:prstClr>
                </a:outerShdw>
              </a:effectLst>
              <a:latin typeface="PT Serif" pitchFamily="18" charset="-52"/>
              <a:cs typeface="Arial" charset="0"/>
            </a:endParaRPr>
          </a:p>
          <a:p>
            <a:pPr>
              <a:lnSpc>
                <a:spcPts val="1800"/>
              </a:lnSpc>
            </a:pPr>
            <a:endParaRPr lang="ru-RU" dirty="0">
              <a:ln w="19050">
                <a:noFill/>
              </a:ln>
              <a:solidFill>
                <a:schemeClr val="tx1"/>
              </a:solidFill>
              <a:effectLst>
                <a:outerShdw blurRad="101600" dist="101600" dir="2700000" algn="tl" rotWithShape="0">
                  <a:prstClr val="black">
                    <a:alpha val="40000"/>
                  </a:prstClr>
                </a:outerShdw>
              </a:effectLst>
              <a:latin typeface="PT Serif" pitchFamily="18" charset="-52"/>
              <a:cs typeface="Arial" charset="0"/>
            </a:endParaRPr>
          </a:p>
          <a:p>
            <a:pPr>
              <a:lnSpc>
                <a:spcPts val="1800"/>
              </a:lnSpc>
            </a:pPr>
            <a:r>
              <a:rPr lang="ru-RU" dirty="0">
                <a:ln w="19050">
                  <a:noFill/>
                </a:ln>
                <a:solidFill>
                  <a:schemeClr val="tx1"/>
                </a:solidFill>
                <a:effectLst>
                  <a:outerShdw blurRad="101600" dist="101600" dir="2700000" algn="tl" rotWithShape="0">
                    <a:prstClr val="black">
                      <a:alpha val="40000"/>
                    </a:prstClr>
                  </a:outerShdw>
                </a:effectLst>
                <a:latin typeface="PT Serif" pitchFamily="18" charset="-52"/>
                <a:cs typeface="Arial" charset="0"/>
              </a:rPr>
              <a:t>         </a:t>
            </a:r>
          </a:p>
          <a:p>
            <a:pPr>
              <a:lnSpc>
                <a:spcPts val="1800"/>
              </a:lnSpc>
            </a:pPr>
            <a:r>
              <a:rPr lang="ru-RU" dirty="0">
                <a:ln w="19050">
                  <a:noFill/>
                </a:ln>
                <a:solidFill>
                  <a:schemeClr val="tx1"/>
                </a:solidFill>
                <a:effectLst>
                  <a:outerShdw blurRad="101600" dist="101600" dir="2700000" algn="tl" rotWithShape="0">
                    <a:prstClr val="black">
                      <a:alpha val="40000"/>
                    </a:prstClr>
                  </a:outerShdw>
                </a:effectLst>
                <a:latin typeface="PT Serif" pitchFamily="18" charset="-52"/>
                <a:cs typeface="Arial" charset="0"/>
              </a:rPr>
              <a:t>   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CE114996-59A6-4945-A910-EF2BC3618871}"/>
              </a:ext>
            </a:extLst>
          </p:cNvPr>
          <p:cNvSpPr txBox="1"/>
          <p:nvPr/>
        </p:nvSpPr>
        <p:spPr>
          <a:xfrm>
            <a:off x="144000" y="195485"/>
            <a:ext cx="1691776" cy="638861"/>
          </a:xfrm>
          <a:prstGeom prst="rect">
            <a:avLst/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>
            <a:no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b="1" dirty="0">
              <a:ln w="3175"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chemeClr val="bg1">
                    <a:alpha val="43000"/>
                  </a:schemeClr>
                </a:outerShdw>
              </a:effectLst>
              <a:latin typeface="Bookman Old Style" pitchFamily="18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153803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211719" y="915566"/>
            <a:ext cx="8784976" cy="3960440"/>
          </a:xfrm>
          <a:prstGeom prst="roundRect">
            <a:avLst/>
          </a:prstGeom>
          <a:solidFill>
            <a:srgbClr val="FFC000"/>
          </a:solidFill>
          <a:ln>
            <a:noFill/>
          </a:ln>
          <a:effectLst>
            <a:outerShdw blurRad="101600" dist="1016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tIns="72000" anchor="ctr"/>
          <a:lstStyle/>
          <a:p>
            <a:pPr>
              <a:lnSpc>
                <a:spcPts val="1800"/>
              </a:lnSpc>
            </a:pPr>
            <a:endParaRPr lang="ru-RU" dirty="0">
              <a:ln w="19050">
                <a:noFill/>
              </a:ln>
              <a:solidFill>
                <a:schemeClr val="tx1"/>
              </a:solidFill>
              <a:effectLst>
                <a:outerShdw blurRad="101600" dist="101600" dir="2700000" algn="tl" rotWithShape="0">
                  <a:prstClr val="black">
                    <a:alpha val="40000"/>
                  </a:prstClr>
                </a:outerShdw>
              </a:effectLst>
              <a:latin typeface="PT Serif" pitchFamily="18" charset="-52"/>
              <a:cs typeface="Arial" charset="0"/>
            </a:endParaRPr>
          </a:p>
          <a:p>
            <a:pPr>
              <a:lnSpc>
                <a:spcPts val="1800"/>
              </a:lnSpc>
            </a:pPr>
            <a:endParaRPr lang="ru-RU" dirty="0">
              <a:ln w="19050">
                <a:noFill/>
              </a:ln>
              <a:solidFill>
                <a:schemeClr val="tx1"/>
              </a:solidFill>
              <a:effectLst>
                <a:outerShdw blurRad="101600" dist="101600" dir="2700000" algn="tl" rotWithShape="0">
                  <a:prstClr val="black">
                    <a:alpha val="40000"/>
                  </a:prstClr>
                </a:outerShdw>
              </a:effectLst>
              <a:latin typeface="PT Serif" pitchFamily="18" charset="-52"/>
              <a:cs typeface="Arial" charset="0"/>
            </a:endParaRPr>
          </a:p>
          <a:p>
            <a:pPr>
              <a:lnSpc>
                <a:spcPts val="1800"/>
              </a:lnSpc>
            </a:pPr>
            <a:r>
              <a:rPr lang="ru-RU" b="1" u="sng" dirty="0">
                <a:ln w="19050">
                  <a:noFill/>
                </a:ln>
                <a:solidFill>
                  <a:schemeClr val="tx1"/>
                </a:solidFill>
                <a:effectLst>
                  <a:outerShdw blurRad="101600" dist="101600" dir="2700000" algn="tl" rotWithShape="0">
                    <a:prstClr val="black">
                      <a:alpha val="40000"/>
                    </a:prstClr>
                  </a:outerShdw>
                </a:effectLst>
                <a:latin typeface="PT Serif" pitchFamily="18" charset="-52"/>
                <a:cs typeface="Arial" charset="0"/>
              </a:rPr>
              <a:t>к) опасности, связанные с организационными недостатками:</a:t>
            </a:r>
          </a:p>
          <a:p>
            <a:pPr>
              <a:lnSpc>
                <a:spcPts val="1800"/>
              </a:lnSpc>
            </a:pPr>
            <a:r>
              <a:rPr lang="ru-RU" dirty="0">
                <a:ln w="19050">
                  <a:noFill/>
                </a:ln>
                <a:solidFill>
                  <a:schemeClr val="tx1"/>
                </a:solidFill>
                <a:effectLst>
                  <a:outerShdw blurRad="101600" dist="101600" dir="2700000" algn="tl" rotWithShape="0">
                    <a:prstClr val="black">
                      <a:alpha val="40000"/>
                    </a:prstClr>
                  </a:outerShdw>
                </a:effectLst>
                <a:latin typeface="PT Serif" pitchFamily="18" charset="-52"/>
                <a:cs typeface="Arial" charset="0"/>
              </a:rPr>
              <a:t>- опасность, связанная с отсутствием на рабочем месте инструкций, содержащих порядок безопасного выполнения работ, и информации об имеющихся опасностях, связанных с выполнением рабочих операций;</a:t>
            </a:r>
          </a:p>
          <a:p>
            <a:pPr>
              <a:lnSpc>
                <a:spcPts val="1800"/>
              </a:lnSpc>
            </a:pPr>
            <a:r>
              <a:rPr lang="ru-RU" dirty="0">
                <a:ln w="19050">
                  <a:noFill/>
                </a:ln>
                <a:solidFill>
                  <a:schemeClr val="tx1"/>
                </a:solidFill>
                <a:effectLst>
                  <a:outerShdw blurRad="101600" dist="101600" dir="2700000" algn="tl" rotWithShape="0">
                    <a:prstClr val="black">
                      <a:alpha val="40000"/>
                    </a:prstClr>
                  </a:outerShdw>
                </a:effectLst>
                <a:latin typeface="PT Serif" pitchFamily="18" charset="-52"/>
                <a:cs typeface="Arial" charset="0"/>
              </a:rPr>
              <a:t>- опасность, связанная с отсутствием описанных мероприятий (содержания действий) при возникновении неисправностей (опасных ситуаций) при обслуживании устройств, оборудования, приборов;</a:t>
            </a:r>
          </a:p>
          <a:p>
            <a:pPr>
              <a:lnSpc>
                <a:spcPts val="1800"/>
              </a:lnSpc>
            </a:pPr>
            <a:r>
              <a:rPr lang="ru-RU" dirty="0">
                <a:ln w="19050">
                  <a:noFill/>
                </a:ln>
                <a:solidFill>
                  <a:schemeClr val="tx1"/>
                </a:solidFill>
                <a:effectLst>
                  <a:outerShdw blurRad="101600" dist="101600" dir="2700000" algn="tl" rotWithShape="0">
                    <a:prstClr val="black">
                      <a:alpha val="40000"/>
                    </a:prstClr>
                  </a:outerShdw>
                </a:effectLst>
                <a:latin typeface="PT Serif" pitchFamily="18" charset="-52"/>
                <a:cs typeface="Arial" charset="0"/>
              </a:rPr>
              <a:t>- опасность, связанная с отсутствием на рабочем месте перечня возможных аварий;</a:t>
            </a:r>
          </a:p>
          <a:p>
            <a:pPr>
              <a:lnSpc>
                <a:spcPts val="1800"/>
              </a:lnSpc>
            </a:pPr>
            <a:r>
              <a:rPr lang="ru-RU" dirty="0">
                <a:ln w="19050">
                  <a:noFill/>
                </a:ln>
                <a:solidFill>
                  <a:schemeClr val="tx1"/>
                </a:solidFill>
                <a:effectLst>
                  <a:outerShdw blurRad="101600" dist="101600" dir="2700000" algn="tl" rotWithShape="0">
                    <a:prstClr val="black">
                      <a:alpha val="40000"/>
                    </a:prstClr>
                  </a:outerShdw>
                </a:effectLst>
                <a:latin typeface="PT Serif" pitchFamily="18" charset="-52"/>
                <a:cs typeface="Arial" charset="0"/>
              </a:rPr>
              <a:t>- опасность, связанная с отсутствием на рабочем месте аптечки первой помощи, инструкции по оказанию первой помощи пострадавшему на производстве и средств связи;</a:t>
            </a:r>
          </a:p>
          <a:p>
            <a:pPr>
              <a:lnSpc>
                <a:spcPts val="1800"/>
              </a:lnSpc>
            </a:pPr>
            <a:r>
              <a:rPr lang="ru-RU" dirty="0">
                <a:ln w="19050">
                  <a:noFill/>
                </a:ln>
                <a:solidFill>
                  <a:schemeClr val="tx1"/>
                </a:solidFill>
                <a:effectLst>
                  <a:outerShdw blurRad="101600" dist="101600" dir="2700000" algn="tl" rotWithShape="0">
                    <a:prstClr val="black">
                      <a:alpha val="40000"/>
                    </a:prstClr>
                  </a:outerShdw>
                </a:effectLst>
                <a:latin typeface="PT Serif" pitchFamily="18" charset="-52"/>
                <a:cs typeface="Arial" charset="0"/>
              </a:rPr>
              <a:t>- опасность, связанная с отсутствием информации (схемы, знаков, разметки) о направлении эвакуации в случае возникновения аварии;</a:t>
            </a:r>
          </a:p>
          <a:p>
            <a:pPr>
              <a:lnSpc>
                <a:spcPts val="1800"/>
              </a:lnSpc>
            </a:pPr>
            <a:r>
              <a:rPr lang="ru-RU" dirty="0">
                <a:ln w="19050">
                  <a:noFill/>
                </a:ln>
                <a:solidFill>
                  <a:schemeClr val="tx1"/>
                </a:solidFill>
                <a:effectLst>
                  <a:outerShdw blurRad="101600" dist="101600" dir="2700000" algn="tl" rotWithShape="0">
                    <a:prstClr val="black">
                      <a:alpha val="40000"/>
                    </a:prstClr>
                  </a:outerShdw>
                </a:effectLst>
                <a:latin typeface="PT Serif" pitchFamily="18" charset="-52"/>
                <a:cs typeface="Arial" charset="0"/>
              </a:rPr>
              <a:t>- опасность, связанная с допуском работников, не прошедших подготовку по охране труда;</a:t>
            </a:r>
          </a:p>
          <a:p>
            <a:pPr>
              <a:lnSpc>
                <a:spcPts val="1800"/>
              </a:lnSpc>
            </a:pPr>
            <a:r>
              <a:rPr lang="ru-RU" dirty="0">
                <a:ln w="19050">
                  <a:noFill/>
                </a:ln>
                <a:solidFill>
                  <a:schemeClr val="tx1"/>
                </a:solidFill>
                <a:effectLst>
                  <a:outerShdw blurRad="101600" dist="101600" dir="2700000" algn="tl" rotWithShape="0">
                    <a:prstClr val="black">
                      <a:alpha val="40000"/>
                    </a:prstClr>
                  </a:outerShdw>
                </a:effectLst>
                <a:latin typeface="PT Serif" pitchFamily="18" charset="-52"/>
                <a:cs typeface="Arial" charset="0"/>
              </a:rPr>
              <a:t>   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F2D68000-1D40-4B32-BCA3-C302E2A704DD}"/>
              </a:ext>
            </a:extLst>
          </p:cNvPr>
          <p:cNvSpPr txBox="1"/>
          <p:nvPr/>
        </p:nvSpPr>
        <p:spPr>
          <a:xfrm>
            <a:off x="144000" y="195485"/>
            <a:ext cx="1691776" cy="638861"/>
          </a:xfrm>
          <a:prstGeom prst="rect">
            <a:avLst/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>
            <a:no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b="1" dirty="0">
              <a:ln w="3175"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chemeClr val="bg1">
                    <a:alpha val="43000"/>
                  </a:schemeClr>
                </a:outerShdw>
              </a:effectLst>
              <a:latin typeface="Bookman Old Style" pitchFamily="18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694114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221266" y="987574"/>
            <a:ext cx="8784976" cy="2952328"/>
          </a:xfrm>
          <a:prstGeom prst="roundRect">
            <a:avLst/>
          </a:prstGeom>
          <a:solidFill>
            <a:srgbClr val="FFC000"/>
          </a:solidFill>
          <a:ln>
            <a:noFill/>
          </a:ln>
          <a:effectLst>
            <a:outerShdw blurRad="101600" dist="1016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tIns="72000" anchor="ctr"/>
          <a:lstStyle/>
          <a:p>
            <a:pPr>
              <a:lnSpc>
                <a:spcPts val="1800"/>
              </a:lnSpc>
            </a:pPr>
            <a:endParaRPr lang="ru-RU" dirty="0">
              <a:ln w="19050">
                <a:noFill/>
              </a:ln>
              <a:solidFill>
                <a:schemeClr val="tx1"/>
              </a:solidFill>
              <a:effectLst>
                <a:outerShdw blurRad="101600" dist="101600" dir="2700000" algn="tl" rotWithShape="0">
                  <a:prstClr val="black">
                    <a:alpha val="40000"/>
                  </a:prstClr>
                </a:outerShdw>
              </a:effectLst>
              <a:latin typeface="PT Serif" pitchFamily="18" charset="-52"/>
              <a:cs typeface="Arial" charset="0"/>
            </a:endParaRPr>
          </a:p>
          <a:p>
            <a:pPr>
              <a:lnSpc>
                <a:spcPts val="1800"/>
              </a:lnSpc>
            </a:pPr>
            <a:endParaRPr lang="ru-RU" dirty="0">
              <a:ln w="19050">
                <a:noFill/>
              </a:ln>
              <a:solidFill>
                <a:schemeClr val="tx1"/>
              </a:solidFill>
              <a:effectLst>
                <a:outerShdw blurRad="101600" dist="101600" dir="2700000" algn="tl" rotWithShape="0">
                  <a:prstClr val="black">
                    <a:alpha val="40000"/>
                  </a:prstClr>
                </a:outerShdw>
              </a:effectLst>
              <a:latin typeface="PT Serif" pitchFamily="18" charset="-52"/>
              <a:cs typeface="Arial" charset="0"/>
            </a:endParaRPr>
          </a:p>
          <a:p>
            <a:pPr>
              <a:lnSpc>
                <a:spcPts val="1800"/>
              </a:lnSpc>
            </a:pPr>
            <a:r>
              <a:rPr lang="ru-RU" b="1" u="sng" dirty="0">
                <a:ln w="19050">
                  <a:noFill/>
                </a:ln>
                <a:solidFill>
                  <a:schemeClr val="tx1"/>
                </a:solidFill>
                <a:effectLst>
                  <a:outerShdw blurRad="101600" dist="101600" dir="2700000" algn="tl" rotWithShape="0">
                    <a:prstClr val="black">
                      <a:alpha val="40000"/>
                    </a:prstClr>
                  </a:outerShdw>
                </a:effectLst>
                <a:latin typeface="PT Serif" pitchFamily="18" charset="-52"/>
                <a:cs typeface="Arial" charset="0"/>
              </a:rPr>
              <a:t>л) опасности пожара:</a:t>
            </a:r>
          </a:p>
          <a:p>
            <a:pPr>
              <a:lnSpc>
                <a:spcPts val="1800"/>
              </a:lnSpc>
            </a:pPr>
            <a:r>
              <a:rPr lang="ru-RU" dirty="0">
                <a:ln w="19050">
                  <a:noFill/>
                </a:ln>
                <a:solidFill>
                  <a:schemeClr val="tx1"/>
                </a:solidFill>
                <a:effectLst>
                  <a:outerShdw blurRad="101600" dist="101600" dir="2700000" algn="tl" rotWithShape="0">
                    <a:prstClr val="black">
                      <a:alpha val="40000"/>
                    </a:prstClr>
                  </a:outerShdw>
                </a:effectLst>
                <a:latin typeface="PT Serif" pitchFamily="18" charset="-52"/>
                <a:cs typeface="Arial" charset="0"/>
              </a:rPr>
              <a:t>- опасность от вдыхания дыма, паров вредных газов и пыли при пожаре;</a:t>
            </a:r>
          </a:p>
          <a:p>
            <a:pPr>
              <a:lnSpc>
                <a:spcPts val="1800"/>
              </a:lnSpc>
            </a:pPr>
            <a:endParaRPr lang="ru-RU" dirty="0">
              <a:ln w="19050">
                <a:noFill/>
              </a:ln>
              <a:solidFill>
                <a:schemeClr val="tx1"/>
              </a:solidFill>
              <a:effectLst>
                <a:outerShdw blurRad="101600" dist="101600" dir="2700000" algn="tl" rotWithShape="0">
                  <a:prstClr val="black">
                    <a:alpha val="40000"/>
                  </a:prstClr>
                </a:outerShdw>
              </a:effectLst>
              <a:latin typeface="PT Serif" pitchFamily="18" charset="-52"/>
              <a:cs typeface="Arial" charset="0"/>
            </a:endParaRPr>
          </a:p>
          <a:p>
            <a:pPr>
              <a:lnSpc>
                <a:spcPts val="1800"/>
              </a:lnSpc>
            </a:pPr>
            <a:r>
              <a:rPr lang="ru-RU" b="1" u="sng" dirty="0">
                <a:ln w="19050">
                  <a:noFill/>
                </a:ln>
                <a:solidFill>
                  <a:schemeClr val="tx1"/>
                </a:solidFill>
                <a:effectLst>
                  <a:outerShdw blurRad="101600" dist="101600" dir="2700000" algn="tl" rotWithShape="0">
                    <a:prstClr val="black">
                      <a:alpha val="40000"/>
                    </a:prstClr>
                  </a:outerShdw>
                </a:effectLst>
                <a:latin typeface="PT Serif" pitchFamily="18" charset="-52"/>
                <a:cs typeface="Arial" charset="0"/>
              </a:rPr>
              <a:t>м) опасности транспорта:</a:t>
            </a:r>
          </a:p>
          <a:p>
            <a:pPr>
              <a:lnSpc>
                <a:spcPts val="1800"/>
              </a:lnSpc>
            </a:pPr>
            <a:r>
              <a:rPr lang="ru-RU" dirty="0">
                <a:ln w="19050">
                  <a:noFill/>
                </a:ln>
                <a:solidFill>
                  <a:schemeClr val="tx1"/>
                </a:solidFill>
                <a:effectLst>
                  <a:outerShdw blurRad="101600" dist="101600" dir="2700000" algn="tl" rotWithShape="0">
                    <a:prstClr val="black">
                      <a:alpha val="40000"/>
                    </a:prstClr>
                  </a:outerShdw>
                </a:effectLst>
                <a:latin typeface="PT Serif" pitchFamily="18" charset="-52"/>
                <a:cs typeface="Arial" charset="0"/>
              </a:rPr>
              <a:t>- опасность наезда на человека; </a:t>
            </a:r>
          </a:p>
          <a:p>
            <a:pPr>
              <a:lnSpc>
                <a:spcPts val="1800"/>
              </a:lnSpc>
            </a:pPr>
            <a:r>
              <a:rPr lang="ru-RU" dirty="0">
                <a:ln w="19050">
                  <a:noFill/>
                </a:ln>
                <a:solidFill>
                  <a:schemeClr val="tx1"/>
                </a:solidFill>
                <a:effectLst>
                  <a:outerShdw blurRad="101600" dist="101600" dir="2700000" algn="tl" rotWithShape="0">
                    <a:prstClr val="black">
                      <a:alpha val="40000"/>
                    </a:prstClr>
                  </a:outerShdw>
                </a:effectLst>
                <a:latin typeface="PT Serif" pitchFamily="18" charset="-52"/>
                <a:cs typeface="Arial" charset="0"/>
              </a:rPr>
              <a:t>- опасность </a:t>
            </a:r>
            <a:r>
              <a:rPr lang="ru-RU" dirty="0" err="1">
                <a:ln w="19050">
                  <a:noFill/>
                </a:ln>
                <a:solidFill>
                  <a:schemeClr val="tx1"/>
                </a:solidFill>
                <a:effectLst>
                  <a:outerShdw blurRad="101600" dist="101600" dir="2700000" algn="tl" rotWithShape="0">
                    <a:prstClr val="black">
                      <a:alpha val="40000"/>
                    </a:prstClr>
                  </a:outerShdw>
                </a:effectLst>
                <a:latin typeface="PT Serif" pitchFamily="18" charset="-52"/>
                <a:cs typeface="Arial" charset="0"/>
              </a:rPr>
              <a:t>травмирования</a:t>
            </a:r>
            <a:r>
              <a:rPr lang="ru-RU" dirty="0">
                <a:ln w="19050">
                  <a:noFill/>
                </a:ln>
                <a:solidFill>
                  <a:schemeClr val="tx1"/>
                </a:solidFill>
                <a:effectLst>
                  <a:outerShdw blurRad="101600" dist="101600" dir="2700000" algn="tl" rotWithShape="0">
                    <a:prstClr val="black">
                      <a:alpha val="40000"/>
                    </a:prstClr>
                  </a:outerShdw>
                </a:effectLst>
                <a:latin typeface="PT Serif" pitchFamily="18" charset="-52"/>
                <a:cs typeface="Arial" charset="0"/>
              </a:rPr>
              <a:t> в результате дорожно-транспортного происшествия;</a:t>
            </a:r>
          </a:p>
          <a:p>
            <a:pPr>
              <a:lnSpc>
                <a:spcPts val="1800"/>
              </a:lnSpc>
            </a:pPr>
            <a:endParaRPr lang="ru-RU" dirty="0">
              <a:ln w="19050">
                <a:noFill/>
              </a:ln>
              <a:solidFill>
                <a:schemeClr val="tx1"/>
              </a:solidFill>
              <a:effectLst>
                <a:outerShdw blurRad="101600" dist="101600" dir="2700000" algn="tl" rotWithShape="0">
                  <a:prstClr val="black">
                    <a:alpha val="40000"/>
                  </a:prstClr>
                </a:outerShdw>
              </a:effectLst>
              <a:latin typeface="PT Serif" pitchFamily="18" charset="-52"/>
              <a:cs typeface="Arial" charset="0"/>
            </a:endParaRPr>
          </a:p>
          <a:p>
            <a:pPr>
              <a:lnSpc>
                <a:spcPts val="1800"/>
              </a:lnSpc>
            </a:pPr>
            <a:r>
              <a:rPr lang="ru-RU" b="1" u="sng" dirty="0">
                <a:ln w="19050">
                  <a:noFill/>
                </a:ln>
                <a:solidFill>
                  <a:schemeClr val="tx1"/>
                </a:solidFill>
                <a:effectLst>
                  <a:outerShdw blurRad="101600" dist="101600" dir="2700000" algn="tl" rotWithShape="0">
                    <a:prstClr val="black">
                      <a:alpha val="40000"/>
                    </a:prstClr>
                  </a:outerShdw>
                </a:effectLst>
                <a:latin typeface="PT Serif" pitchFamily="18" charset="-52"/>
                <a:cs typeface="Arial" charset="0"/>
              </a:rPr>
              <a:t>н) опасности насилия:</a:t>
            </a:r>
          </a:p>
          <a:p>
            <a:pPr>
              <a:lnSpc>
                <a:spcPts val="1800"/>
              </a:lnSpc>
            </a:pPr>
            <a:r>
              <a:rPr lang="ru-RU" dirty="0">
                <a:ln w="19050">
                  <a:noFill/>
                </a:ln>
                <a:solidFill>
                  <a:schemeClr val="tx1"/>
                </a:solidFill>
                <a:effectLst>
                  <a:outerShdw blurRad="101600" dist="101600" dir="2700000" algn="tl" rotWithShape="0">
                    <a:prstClr val="black">
                      <a:alpha val="40000"/>
                    </a:prstClr>
                  </a:outerShdw>
                </a:effectLst>
                <a:latin typeface="PT Serif" pitchFamily="18" charset="-52"/>
                <a:cs typeface="Arial" charset="0"/>
              </a:rPr>
              <a:t>- опасность насилия от враждебно настроенных работников;</a:t>
            </a:r>
          </a:p>
          <a:p>
            <a:pPr>
              <a:lnSpc>
                <a:spcPts val="1800"/>
              </a:lnSpc>
            </a:pPr>
            <a:r>
              <a:rPr lang="ru-RU" dirty="0">
                <a:ln w="19050">
                  <a:noFill/>
                </a:ln>
                <a:solidFill>
                  <a:schemeClr val="tx1"/>
                </a:solidFill>
                <a:effectLst>
                  <a:outerShdw blurRad="101600" dist="101600" dir="2700000" algn="tl" rotWithShape="0">
                    <a:prstClr val="black">
                      <a:alpha val="40000"/>
                    </a:prstClr>
                  </a:outerShdw>
                </a:effectLst>
                <a:latin typeface="PT Serif" pitchFamily="18" charset="-52"/>
                <a:cs typeface="Arial" charset="0"/>
              </a:rPr>
              <a:t>- опасность насилия от третьих лиц.    </a:t>
            </a:r>
          </a:p>
          <a:p>
            <a:pPr>
              <a:lnSpc>
                <a:spcPts val="1800"/>
              </a:lnSpc>
            </a:pPr>
            <a:r>
              <a:rPr lang="ru-RU" dirty="0">
                <a:ln w="19050">
                  <a:noFill/>
                </a:ln>
                <a:solidFill>
                  <a:schemeClr val="tx1"/>
                </a:solidFill>
                <a:effectLst>
                  <a:outerShdw blurRad="101600" dist="101600" dir="2700000" algn="tl" rotWithShape="0">
                    <a:prstClr val="black">
                      <a:alpha val="40000"/>
                    </a:prstClr>
                  </a:outerShdw>
                </a:effectLst>
                <a:latin typeface="PT Serif" pitchFamily="18" charset="-52"/>
                <a:cs typeface="Arial" charset="0"/>
              </a:rPr>
              <a:t>   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97F762FC-FB89-47A3-8099-C1BD903BD025}"/>
              </a:ext>
            </a:extLst>
          </p:cNvPr>
          <p:cNvSpPr txBox="1"/>
          <p:nvPr/>
        </p:nvSpPr>
        <p:spPr>
          <a:xfrm>
            <a:off x="144000" y="195485"/>
            <a:ext cx="1691776" cy="638861"/>
          </a:xfrm>
          <a:prstGeom prst="rect">
            <a:avLst/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>
            <a:no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b="1" dirty="0">
              <a:ln w="3175"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chemeClr val="bg1">
                    <a:alpha val="43000"/>
                  </a:schemeClr>
                </a:outerShdw>
              </a:effectLst>
              <a:latin typeface="Bookman Old Style" pitchFamily="18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645314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2000" y="1140589"/>
            <a:ext cx="8640000" cy="3554819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lnSpc>
                <a:spcPts val="54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dirty="0" smtClean="0">
                <a:ln w="11430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cs typeface="+mn-cs"/>
              </a:rPr>
              <a:t>Идентификация вредных и (или) опасных производственных факторов на рабочем месте</a:t>
            </a:r>
            <a:endParaRPr lang="ru-RU" sz="4800" b="1" dirty="0">
              <a:ln w="11430"/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  <a:cs typeface="+mn-cs"/>
            </a:endParaRPr>
          </a:p>
        </p:txBody>
      </p:sp>
      <p:sp useBgFill="1">
        <p:nvSpPr>
          <p:cNvPr id="6" name="Управляющая кнопка: домой 5">
            <a:hlinkClick r:id="rId2" action="ppaction://hlinksldjump" highlightClick="1"/>
          </p:cNvPr>
          <p:cNvSpPr/>
          <p:nvPr/>
        </p:nvSpPr>
        <p:spPr>
          <a:xfrm>
            <a:off x="71560" y="4687025"/>
            <a:ext cx="360000" cy="360000"/>
          </a:xfrm>
          <a:prstGeom prst="actionButtonHome">
            <a:avLst/>
          </a:prstGeom>
          <a:ln>
            <a:solidFill>
              <a:schemeClr val="accent3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9A3E2AD4-DCE8-406B-A371-C154514B59D1}"/>
              </a:ext>
            </a:extLst>
          </p:cNvPr>
          <p:cNvSpPr txBox="1"/>
          <p:nvPr/>
        </p:nvSpPr>
        <p:spPr>
          <a:xfrm>
            <a:off x="144000" y="195485"/>
            <a:ext cx="1691776" cy="638861"/>
          </a:xfrm>
          <a:prstGeom prst="rect">
            <a:avLst/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>
            <a:no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 smtClean="0">
                <a:ln w="3175"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  <a:latin typeface="Bookman Old Style" pitchFamily="18" charset="0"/>
                <a:cs typeface="+mn-cs"/>
              </a:rPr>
              <a:t>2.</a:t>
            </a:r>
            <a:endParaRPr lang="ru-RU" sz="2000" b="1" dirty="0">
              <a:ln w="3175"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chemeClr val="bg1">
                    <a:alpha val="43000"/>
                  </a:schemeClr>
                </a:outerShdw>
              </a:effectLst>
              <a:latin typeface="Bookman Old Style" pitchFamily="18" charset="0"/>
              <a:cs typeface="+mn-cs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Прямая со стрелкой 13"/>
          <p:cNvCxnSpPr>
            <a:stCxn id="7" idx="2"/>
          </p:cNvCxnSpPr>
          <p:nvPr/>
        </p:nvCxnSpPr>
        <p:spPr>
          <a:xfrm flipH="1">
            <a:off x="3902578" y="1832838"/>
            <a:ext cx="1" cy="2031820"/>
          </a:xfrm>
          <a:prstGeom prst="straightConnector1">
            <a:avLst/>
          </a:prstGeom>
          <a:ln w="50800">
            <a:solidFill>
              <a:schemeClr val="tx1"/>
            </a:solidFill>
            <a:tailEnd type="triangle" w="sm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>
            <a:off x="4577186" y="1832658"/>
            <a:ext cx="0" cy="1389062"/>
          </a:xfrm>
          <a:prstGeom prst="straightConnector1">
            <a:avLst/>
          </a:prstGeom>
          <a:ln w="50800">
            <a:solidFill>
              <a:schemeClr val="tx1"/>
            </a:solidFill>
            <a:tailEnd type="triangle" w="sm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>
            <a:off x="3210349" y="1832658"/>
            <a:ext cx="0" cy="2655887"/>
          </a:xfrm>
          <a:prstGeom prst="straightConnector1">
            <a:avLst/>
          </a:prstGeom>
          <a:ln w="50800">
            <a:solidFill>
              <a:schemeClr val="tx1"/>
            </a:solidFill>
            <a:tailEnd type="triangle" w="sm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4009726" y="1221470"/>
            <a:ext cx="0" cy="287338"/>
          </a:xfrm>
          <a:prstGeom prst="straightConnector1">
            <a:avLst/>
          </a:prstGeom>
          <a:ln w="50800">
            <a:solidFill>
              <a:schemeClr val="tx1"/>
            </a:solidFill>
            <a:tailEnd type="triangle" w="sm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1561280" y="1221560"/>
            <a:ext cx="0" cy="287338"/>
          </a:xfrm>
          <a:prstGeom prst="straightConnector1">
            <a:avLst/>
          </a:prstGeom>
          <a:ln w="50800">
            <a:solidFill>
              <a:schemeClr val="tx1"/>
            </a:solidFill>
            <a:tailEnd type="triangle" w="sm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>
            <a:off x="7105886" y="1221530"/>
            <a:ext cx="0" cy="287338"/>
          </a:xfrm>
          <a:prstGeom prst="straightConnector1">
            <a:avLst/>
          </a:prstGeom>
          <a:ln w="50800">
            <a:solidFill>
              <a:schemeClr val="tx1"/>
            </a:solidFill>
            <a:tailEnd type="triangle" w="sm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5" name="Прямая со стрелкой 54"/>
          <p:cNvCxnSpPr>
            <a:endCxn id="52" idx="1"/>
          </p:cNvCxnSpPr>
          <p:nvPr/>
        </p:nvCxnSpPr>
        <p:spPr>
          <a:xfrm>
            <a:off x="6170850" y="2228005"/>
            <a:ext cx="359592" cy="333"/>
          </a:xfrm>
          <a:prstGeom prst="straightConnector1">
            <a:avLst/>
          </a:prstGeom>
          <a:ln w="50800">
            <a:solidFill>
              <a:schemeClr val="tx1"/>
            </a:solidFill>
            <a:tailEnd type="triangle" w="sm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6" name="Прямая со стрелкой 55"/>
          <p:cNvCxnSpPr>
            <a:stCxn id="57" idx="3"/>
            <a:endCxn id="67" idx="1"/>
          </p:cNvCxnSpPr>
          <p:nvPr/>
        </p:nvCxnSpPr>
        <p:spPr>
          <a:xfrm flipV="1">
            <a:off x="5362873" y="4134182"/>
            <a:ext cx="360040" cy="64"/>
          </a:xfrm>
          <a:prstGeom prst="straightConnector1">
            <a:avLst/>
          </a:prstGeom>
          <a:ln w="50800">
            <a:solidFill>
              <a:schemeClr val="tx1"/>
            </a:solidFill>
            <a:tailEnd type="triangle" w="sm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3" name="Прямая со стрелкой 62"/>
          <p:cNvCxnSpPr>
            <a:stCxn id="51" idx="3"/>
            <a:endCxn id="66" idx="1"/>
          </p:cNvCxnSpPr>
          <p:nvPr/>
        </p:nvCxnSpPr>
        <p:spPr>
          <a:xfrm flipV="1">
            <a:off x="6097958" y="3488504"/>
            <a:ext cx="360040" cy="64"/>
          </a:xfrm>
          <a:prstGeom prst="straightConnector1">
            <a:avLst/>
          </a:prstGeom>
          <a:ln w="50800">
            <a:solidFill>
              <a:schemeClr val="tx1"/>
            </a:solidFill>
            <a:tailEnd type="triangle" w="sm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4" name="Прямая со стрелкой 63"/>
          <p:cNvCxnSpPr>
            <a:stCxn id="8" idx="3"/>
            <a:endCxn id="49" idx="1"/>
          </p:cNvCxnSpPr>
          <p:nvPr/>
        </p:nvCxnSpPr>
        <p:spPr>
          <a:xfrm>
            <a:off x="4657558" y="4741210"/>
            <a:ext cx="360280" cy="0"/>
          </a:xfrm>
          <a:prstGeom prst="straightConnector1">
            <a:avLst/>
          </a:prstGeom>
          <a:ln w="50800">
            <a:solidFill>
              <a:schemeClr val="tx1"/>
            </a:solidFill>
            <a:tailEnd type="triangle" w="sm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8" name="Соединительная линия уступом 57"/>
          <p:cNvCxnSpPr>
            <a:endCxn id="53" idx="1"/>
          </p:cNvCxnSpPr>
          <p:nvPr/>
        </p:nvCxnSpPr>
        <p:spPr>
          <a:xfrm rot="16200000" flipH="1">
            <a:off x="5888070" y="2126322"/>
            <a:ext cx="925152" cy="359592"/>
          </a:xfrm>
          <a:prstGeom prst="bentConnector2">
            <a:avLst/>
          </a:prstGeom>
          <a:ln w="50800">
            <a:tailEnd type="triangle" w="sm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" name="Скругленный прямоугольник 1"/>
          <p:cNvSpPr/>
          <p:nvPr/>
        </p:nvSpPr>
        <p:spPr>
          <a:xfrm>
            <a:off x="2160000" y="180000"/>
            <a:ext cx="6840760" cy="396000"/>
          </a:xfrm>
          <a:prstGeom prst="roundRect">
            <a:avLst/>
          </a:prstGeom>
          <a:solidFill>
            <a:srgbClr val="009900"/>
          </a:solidFill>
          <a:ln w="28575">
            <a:noFill/>
          </a:ln>
          <a:effectLst>
            <a:outerShdw blurRad="101600" dist="101600" dir="2700000" algn="ctr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tIns="72000" anchor="ctr"/>
          <a:lstStyle/>
          <a:p>
            <a:pPr algn="ctr"/>
            <a:r>
              <a:rPr lang="ru-RU" sz="2000" b="1" i="1" spc="300" dirty="0">
                <a:ln w="19050">
                  <a:noFill/>
                </a:ln>
                <a:solidFill>
                  <a:srgbClr val="FFFFFF"/>
                </a:solidFill>
                <a:effectLst>
                  <a:outerShdw blurRad="101600" dist="101600" dir="2700000" algn="tl" rotWithShape="0">
                    <a:prstClr val="black">
                      <a:alpha val="40000"/>
                    </a:prstClr>
                  </a:outerShdw>
                </a:effectLst>
                <a:latin typeface="PT Serif" pitchFamily="18" charset="-52"/>
                <a:cs typeface="Arial" charset="0"/>
              </a:rPr>
              <a:t>ПРОИЗВОДСТВЕННЫЕ ФАКТОРЫ</a:t>
            </a: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107504" y="861560"/>
            <a:ext cx="8856744" cy="360000"/>
          </a:xfrm>
          <a:prstGeom prst="roundRect">
            <a:avLst/>
          </a:prstGeom>
          <a:solidFill>
            <a:srgbClr val="C00000"/>
          </a:solidFill>
          <a:ln w="127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36000" tIns="36000" rIns="36000" bIns="36000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ru-RU" sz="1600" b="1" dirty="0">
                <a:solidFill>
                  <a:srgbClr val="FFFFFF"/>
                </a:solidFill>
                <a:effectLst>
                  <a:outerShdw blurRad="101600" dist="101600" dir="5400000" algn="ctr" rotWithShape="0">
                    <a:schemeClr val="tx1">
                      <a:alpha val="70000"/>
                    </a:scheme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Классификация вредных и опасных производственных факторов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469456" y="1976338"/>
            <a:ext cx="2230336" cy="2827660"/>
          </a:xfrm>
          <a:prstGeom prst="roundRect">
            <a:avLst>
              <a:gd name="adj" fmla="val 9197"/>
            </a:avLst>
          </a:prstGeom>
          <a:solidFill>
            <a:srgbClr val="002060"/>
          </a:solidFill>
          <a:ln w="12700">
            <a:solidFill>
              <a:schemeClr val="bg1"/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36000" rIns="36000"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>
              <a:lnSpc>
                <a:spcPts val="1000"/>
              </a:lnSpc>
              <a:defRPr/>
            </a:pPr>
            <a:r>
              <a:rPr lang="ru-RU" sz="14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   аэрозоли;</a:t>
            </a:r>
          </a:p>
          <a:p>
            <a:pPr marL="171450" indent="-171450" eaLnBrk="1" hangingPunct="1">
              <a:lnSpc>
                <a:spcPts val="1000"/>
              </a:lnSpc>
              <a:buFontTx/>
              <a:buChar char="-"/>
              <a:defRPr/>
            </a:pPr>
            <a:r>
              <a:rPr lang="ru-RU" sz="14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шум;</a:t>
            </a:r>
          </a:p>
          <a:p>
            <a:pPr marL="171450" indent="-171450" eaLnBrk="1" hangingPunct="1">
              <a:lnSpc>
                <a:spcPts val="1000"/>
              </a:lnSpc>
              <a:buFontTx/>
              <a:buChar char="-"/>
              <a:defRPr/>
            </a:pPr>
            <a:r>
              <a:rPr lang="ru-RU" sz="14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инфразвук;</a:t>
            </a:r>
          </a:p>
          <a:p>
            <a:pPr marL="171450" indent="-171450" eaLnBrk="1" hangingPunct="1">
              <a:lnSpc>
                <a:spcPts val="1000"/>
              </a:lnSpc>
              <a:buFontTx/>
              <a:buChar char="-"/>
              <a:defRPr/>
            </a:pPr>
            <a:r>
              <a:rPr lang="ru-RU" sz="14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ультразвук воздушный;</a:t>
            </a:r>
          </a:p>
          <a:p>
            <a:pPr marL="171450" indent="-171450" eaLnBrk="1" hangingPunct="1">
              <a:lnSpc>
                <a:spcPts val="1000"/>
              </a:lnSpc>
              <a:buFontTx/>
              <a:buChar char="-"/>
              <a:defRPr/>
            </a:pPr>
            <a:r>
              <a:rPr lang="ru-RU" sz="14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вибрация общая и локальная;</a:t>
            </a:r>
          </a:p>
          <a:p>
            <a:pPr marL="171450" indent="-171450" eaLnBrk="1" hangingPunct="1">
              <a:lnSpc>
                <a:spcPts val="1000"/>
              </a:lnSpc>
              <a:buFontTx/>
              <a:buChar char="-"/>
              <a:defRPr/>
            </a:pPr>
            <a:r>
              <a:rPr lang="ru-RU" sz="14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неионизирующие излучения;</a:t>
            </a:r>
          </a:p>
          <a:p>
            <a:pPr marL="171450" indent="-171450" eaLnBrk="1" hangingPunct="1">
              <a:lnSpc>
                <a:spcPts val="1000"/>
              </a:lnSpc>
              <a:buFontTx/>
              <a:buChar char="-"/>
              <a:defRPr/>
            </a:pPr>
            <a:r>
              <a:rPr lang="ru-RU" sz="14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ионизирующие излучения;</a:t>
            </a:r>
          </a:p>
          <a:p>
            <a:pPr marL="171450" indent="-171450" eaLnBrk="1" hangingPunct="1">
              <a:lnSpc>
                <a:spcPts val="1000"/>
              </a:lnSpc>
              <a:buFontTx/>
              <a:buChar char="-"/>
              <a:defRPr/>
            </a:pPr>
            <a:r>
              <a:rPr lang="ru-RU" sz="14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параметры микроклимата;</a:t>
            </a:r>
          </a:p>
          <a:p>
            <a:pPr marL="171450" indent="-171450" eaLnBrk="1" hangingPunct="1">
              <a:lnSpc>
                <a:spcPts val="1000"/>
              </a:lnSpc>
              <a:buFontTx/>
              <a:buChar char="-"/>
              <a:defRPr/>
            </a:pPr>
            <a:r>
              <a:rPr lang="ru-RU" sz="14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параметры световой среды;</a:t>
            </a:r>
          </a:p>
          <a:p>
            <a:pPr marL="171450" indent="-171450" eaLnBrk="1" hangingPunct="1">
              <a:lnSpc>
                <a:spcPts val="1000"/>
              </a:lnSpc>
              <a:buFontTx/>
              <a:buChar char="-"/>
              <a:defRPr/>
            </a:pPr>
            <a:r>
              <a:rPr lang="ru-RU" sz="14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тяжесть трудового процесса;</a:t>
            </a:r>
          </a:p>
          <a:p>
            <a:pPr marL="171450" indent="-171450" eaLnBrk="1" hangingPunct="1">
              <a:lnSpc>
                <a:spcPts val="1000"/>
              </a:lnSpc>
              <a:buFontTx/>
              <a:buChar char="-"/>
              <a:defRPr/>
            </a:pPr>
            <a:r>
              <a:rPr lang="ru-RU" sz="14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напряженность трудового процесса. </a:t>
            </a:r>
            <a:endParaRPr lang="ru-RU" sz="1400" dirty="0">
              <a:solidFill>
                <a:srgbClr val="FF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81334" y="1508928"/>
            <a:ext cx="2218458" cy="324000"/>
          </a:xfrm>
          <a:prstGeom prst="roundRect">
            <a:avLst>
              <a:gd name="adj" fmla="val 9197"/>
            </a:avLst>
          </a:prstGeom>
          <a:solidFill>
            <a:schemeClr val="tx2"/>
          </a:solidFill>
          <a:ln w="127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36000" tIns="72000" rIns="36000"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 eaLnBrk="1" hangingPunct="1">
              <a:defRPr/>
            </a:pPr>
            <a:r>
              <a:rPr lang="ru-RU" sz="1600" b="1" dirty="0">
                <a:solidFill>
                  <a:srgbClr val="FFFFFF"/>
                </a:solidFill>
                <a:effectLst>
                  <a:outerShdw blurRad="101600" dist="1016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</a:rPr>
              <a:t>ФИЗИЧЕСКИЕ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930243" y="1508838"/>
            <a:ext cx="1944671" cy="324000"/>
          </a:xfrm>
          <a:prstGeom prst="roundRect">
            <a:avLst>
              <a:gd name="adj" fmla="val 9197"/>
            </a:avLst>
          </a:prstGeom>
          <a:solidFill>
            <a:srgbClr val="793905"/>
          </a:solidFill>
          <a:ln w="127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lIns="36000" tIns="72000" rIns="36000"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 eaLnBrk="1" hangingPunct="1">
              <a:defRPr/>
            </a:pPr>
            <a:r>
              <a:rPr lang="ru-RU" sz="1600" b="1" dirty="0">
                <a:solidFill>
                  <a:srgbClr val="FFFFFF"/>
                </a:solidFill>
                <a:effectLst>
                  <a:outerShdw blurRad="101600" dist="1016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</a:rPr>
              <a:t>ХИМИЧЕСКИЕ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843808" y="4489210"/>
            <a:ext cx="1813750" cy="504000"/>
          </a:xfrm>
          <a:prstGeom prst="roundRect">
            <a:avLst>
              <a:gd name="adj" fmla="val 9197"/>
            </a:avLst>
          </a:prstGeom>
          <a:ln w="127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36000" tIns="36000" rIns="36000" bIns="36000"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 eaLnBrk="1" hangingPunct="1">
              <a:defRPr/>
            </a:pPr>
            <a:r>
              <a:rPr lang="ru-RU" sz="12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Verdana" pitchFamily="34" charset="0"/>
              </a:rPr>
              <a:t>По характеру воздействия на человека</a:t>
            </a: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5919230" y="1508898"/>
            <a:ext cx="1943976" cy="324000"/>
          </a:xfrm>
          <a:prstGeom prst="roundRect">
            <a:avLst>
              <a:gd name="adj" fmla="val 9197"/>
            </a:avLst>
          </a:prstGeom>
          <a:solidFill>
            <a:srgbClr val="006600"/>
          </a:solidFill>
          <a:ln w="127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36000" tIns="72000" rIns="36000"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 eaLnBrk="1" hangingPunct="1">
              <a:defRPr/>
            </a:pPr>
            <a:r>
              <a:rPr lang="ru-RU" sz="1600" b="1" dirty="0">
                <a:solidFill>
                  <a:srgbClr val="FFFFFF"/>
                </a:solidFill>
                <a:effectLst>
                  <a:outerShdw blurRad="101600" dist="1016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</a:rPr>
              <a:t>БИОЛОГИЧЕСКИЕ</a:t>
            </a:r>
          </a:p>
        </p:txBody>
      </p:sp>
      <p:sp>
        <p:nvSpPr>
          <p:cNvPr id="52" name="Скругленный прямоугольник 51"/>
          <p:cNvSpPr/>
          <p:nvPr/>
        </p:nvSpPr>
        <p:spPr>
          <a:xfrm>
            <a:off x="6530442" y="2012338"/>
            <a:ext cx="1656000" cy="432000"/>
          </a:xfrm>
          <a:prstGeom prst="roundRect">
            <a:avLst>
              <a:gd name="adj" fmla="val 9197"/>
            </a:avLst>
          </a:prstGeom>
          <a:solidFill>
            <a:schemeClr val="accent3">
              <a:lumMod val="50000"/>
            </a:schemeClr>
          </a:solidFill>
          <a:ln w="127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36000" rIns="36000"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>
              <a:lnSpc>
                <a:spcPts val="1200"/>
              </a:lnSpc>
              <a:defRPr/>
            </a:pPr>
            <a:r>
              <a:rPr lang="ru-RU" sz="10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Verdana" pitchFamily="34" charset="0"/>
              </a:rPr>
              <a:t>Микроорганизмы-продуценты   </a:t>
            </a:r>
          </a:p>
          <a:p>
            <a:pPr eaLnBrk="1" hangingPunct="1">
              <a:lnSpc>
                <a:spcPts val="1200"/>
              </a:lnSpc>
              <a:defRPr/>
            </a:pPr>
            <a:endParaRPr lang="ru-RU" sz="1000" dirty="0">
              <a:solidFill>
                <a:srgbClr val="FF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Verdana" pitchFamily="34" charset="0"/>
            </a:endParaRPr>
          </a:p>
        </p:txBody>
      </p:sp>
      <p:sp>
        <p:nvSpPr>
          <p:cNvPr id="53" name="Скругленный прямоугольник 52"/>
          <p:cNvSpPr/>
          <p:nvPr/>
        </p:nvSpPr>
        <p:spPr>
          <a:xfrm>
            <a:off x="6530442" y="2516458"/>
            <a:ext cx="1656000" cy="504472"/>
          </a:xfrm>
          <a:prstGeom prst="roundRect">
            <a:avLst>
              <a:gd name="adj" fmla="val 9197"/>
            </a:avLst>
          </a:prstGeom>
          <a:solidFill>
            <a:schemeClr val="accent3">
              <a:lumMod val="50000"/>
            </a:schemeClr>
          </a:solidFill>
          <a:ln w="127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36000" rIns="36000"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>
              <a:lnSpc>
                <a:spcPts val="1200"/>
              </a:lnSpc>
              <a:defRPr/>
            </a:pPr>
            <a:r>
              <a:rPr lang="ru-RU" sz="10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Verdana" pitchFamily="34" charset="0"/>
              </a:rPr>
              <a:t>Патогенные микроорганизмы</a:t>
            </a:r>
          </a:p>
        </p:txBody>
      </p:sp>
      <p:sp>
        <p:nvSpPr>
          <p:cNvPr id="51" name="Скругленный прямоугольник 50"/>
          <p:cNvSpPr/>
          <p:nvPr/>
        </p:nvSpPr>
        <p:spPr>
          <a:xfrm>
            <a:off x="4009726" y="3236568"/>
            <a:ext cx="2088232" cy="504000"/>
          </a:xfrm>
          <a:prstGeom prst="roundRect">
            <a:avLst>
              <a:gd name="adj" fmla="val 9197"/>
            </a:avLst>
          </a:prstGeom>
          <a:ln w="127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36000" tIns="36000" rIns="36000" bIns="36000"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 eaLnBrk="1" hangingPunct="1">
              <a:defRPr/>
            </a:pPr>
            <a:r>
              <a:rPr lang="ru-RU" sz="12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Verdana" pitchFamily="34" charset="0"/>
              </a:rPr>
              <a:t>По степени воздействия </a:t>
            </a:r>
            <a:br>
              <a:rPr lang="ru-RU" sz="12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Verdana" pitchFamily="34" charset="0"/>
              </a:rPr>
            </a:br>
            <a:r>
              <a:rPr lang="ru-RU" sz="12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Verdana" pitchFamily="34" charset="0"/>
              </a:rPr>
              <a:t>на организм  человека</a:t>
            </a:r>
          </a:p>
        </p:txBody>
      </p:sp>
      <p:sp>
        <p:nvSpPr>
          <p:cNvPr id="57" name="Скругленный прямоугольник 56"/>
          <p:cNvSpPr/>
          <p:nvPr/>
        </p:nvSpPr>
        <p:spPr>
          <a:xfrm>
            <a:off x="3346873" y="3882246"/>
            <a:ext cx="2016000" cy="504000"/>
          </a:xfrm>
          <a:prstGeom prst="roundRect">
            <a:avLst>
              <a:gd name="adj" fmla="val 9197"/>
            </a:avLst>
          </a:prstGeom>
          <a:ln w="127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36000" tIns="36000" rIns="36000" bIns="36000"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 eaLnBrk="1" hangingPunct="1">
              <a:defRPr/>
            </a:pPr>
            <a:r>
              <a:rPr lang="ru-RU" sz="12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Verdana" pitchFamily="34" charset="0"/>
              </a:rPr>
              <a:t>По пути проникновения </a:t>
            </a:r>
            <a:br>
              <a:rPr lang="ru-RU" sz="12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Verdana" pitchFamily="34" charset="0"/>
              </a:rPr>
            </a:br>
            <a:r>
              <a:rPr lang="ru-RU" sz="12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Verdana" pitchFamily="34" charset="0"/>
              </a:rPr>
              <a:t>в организм  человека</a:t>
            </a:r>
          </a:p>
        </p:txBody>
      </p:sp>
      <p:sp>
        <p:nvSpPr>
          <p:cNvPr id="49" name="Скругленный прямоугольник 48"/>
          <p:cNvSpPr/>
          <p:nvPr/>
        </p:nvSpPr>
        <p:spPr>
          <a:xfrm>
            <a:off x="5017838" y="4489210"/>
            <a:ext cx="3982922" cy="504000"/>
          </a:xfrm>
          <a:prstGeom prst="roundRect">
            <a:avLst>
              <a:gd name="adj" fmla="val 9197"/>
            </a:avLst>
          </a:prstGeom>
          <a:solidFill>
            <a:schemeClr val="accent6">
              <a:lumMod val="50000"/>
            </a:schemeClr>
          </a:solidFill>
          <a:ln w="12700">
            <a:solidFill>
              <a:schemeClr val="bg1"/>
            </a:solidFill>
          </a:ln>
          <a:effec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36000" tIns="36000" rIns="36000" bIns="36000"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 eaLnBrk="1" hangingPunct="1">
              <a:defRPr/>
            </a:pPr>
            <a:r>
              <a:rPr lang="ru-RU" sz="11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Verdana" pitchFamily="34" charset="0"/>
              </a:rPr>
              <a:t>Раздражающие. Сенсибилизирующие. Канцерогенные. Мутагенные. Влияющие на репродуктивную функцию.</a:t>
            </a:r>
          </a:p>
        </p:txBody>
      </p:sp>
      <p:sp>
        <p:nvSpPr>
          <p:cNvPr id="66" name="Скругленный прямоугольник 65"/>
          <p:cNvSpPr/>
          <p:nvPr/>
        </p:nvSpPr>
        <p:spPr>
          <a:xfrm>
            <a:off x="6457998" y="3236504"/>
            <a:ext cx="2542762" cy="504000"/>
          </a:xfrm>
          <a:prstGeom prst="roundRect">
            <a:avLst>
              <a:gd name="adj" fmla="val 9197"/>
            </a:avLst>
          </a:prstGeom>
          <a:solidFill>
            <a:schemeClr val="accent6">
              <a:lumMod val="50000"/>
            </a:schemeClr>
          </a:solidFill>
          <a:ln w="12700">
            <a:solidFill>
              <a:schemeClr val="bg1"/>
            </a:solidFill>
          </a:ln>
          <a:effec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36000" tIns="36000" rIns="36000" bIns="36000"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 eaLnBrk="1" hangingPunct="1">
              <a:defRPr/>
            </a:pPr>
            <a:r>
              <a:rPr lang="ru-RU" sz="11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Verdana" pitchFamily="34" charset="0"/>
              </a:rPr>
              <a:t>Чрезвычайно опасные. </a:t>
            </a:r>
            <a:r>
              <a:rPr lang="ru-RU" sz="1100" dirty="0" err="1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Verdana" pitchFamily="34" charset="0"/>
              </a:rPr>
              <a:t>Высокоопасные</a:t>
            </a:r>
            <a:r>
              <a:rPr lang="ru-RU" sz="11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Verdana" pitchFamily="34" charset="0"/>
              </a:rPr>
              <a:t>. Малоопасные. </a:t>
            </a:r>
          </a:p>
        </p:txBody>
      </p:sp>
      <p:sp>
        <p:nvSpPr>
          <p:cNvPr id="67" name="Скругленный прямоугольник 66"/>
          <p:cNvSpPr/>
          <p:nvPr/>
        </p:nvSpPr>
        <p:spPr>
          <a:xfrm>
            <a:off x="5722913" y="3882182"/>
            <a:ext cx="3277847" cy="504000"/>
          </a:xfrm>
          <a:prstGeom prst="roundRect">
            <a:avLst>
              <a:gd name="adj" fmla="val 9197"/>
            </a:avLst>
          </a:prstGeom>
          <a:solidFill>
            <a:schemeClr val="accent6">
              <a:lumMod val="50000"/>
            </a:schemeClr>
          </a:solidFill>
          <a:ln w="12700">
            <a:solidFill>
              <a:schemeClr val="bg1"/>
            </a:solidFill>
          </a:ln>
          <a:effec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36000" tIns="36000" rIns="36000" bIns="36000"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 eaLnBrk="1" hangingPunct="1">
              <a:defRPr/>
            </a:pPr>
            <a:r>
              <a:rPr lang="ru-RU" sz="11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Verdana" pitchFamily="34" charset="0"/>
              </a:rPr>
              <a:t>Органы дыхания. </a:t>
            </a:r>
            <a:endParaRPr lang="ru-RU" sz="1100">
              <a:solidFill>
                <a:srgbClr val="FF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Verdana" pitchFamily="34" charset="0"/>
            </a:endParaRPr>
          </a:p>
          <a:p>
            <a:pPr algn="ctr" eaLnBrk="1" hangingPunct="1">
              <a:defRPr/>
            </a:pPr>
            <a:r>
              <a:rPr lang="ru-RU" sz="110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Verdana" pitchFamily="34" charset="0"/>
              </a:rPr>
              <a:t>Желудочно-кишечный </a:t>
            </a:r>
            <a:r>
              <a:rPr lang="ru-RU" sz="11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Verdana" pitchFamily="34" charset="0"/>
              </a:rPr>
              <a:t>тракт. </a:t>
            </a:r>
            <a:br>
              <a:rPr lang="ru-RU" sz="11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Verdana" pitchFamily="34" charset="0"/>
              </a:rPr>
            </a:br>
            <a:r>
              <a:rPr lang="ru-RU" sz="11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Verdana" pitchFamily="34" charset="0"/>
              </a:rPr>
              <a:t>Кожные покровы и слизистые оболочки.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xmlns="" id="{9EE53E45-C61B-4F1C-948A-0043866AFA6B}"/>
              </a:ext>
            </a:extLst>
          </p:cNvPr>
          <p:cNvSpPr txBox="1"/>
          <p:nvPr/>
        </p:nvSpPr>
        <p:spPr>
          <a:xfrm>
            <a:off x="144000" y="195485"/>
            <a:ext cx="1691776" cy="638861"/>
          </a:xfrm>
          <a:prstGeom prst="rect">
            <a:avLst/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>
            <a:no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 smtClean="0">
                <a:ln w="3175"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  <a:latin typeface="Bookman Old Style" pitchFamily="18" charset="0"/>
                <a:cs typeface="+mn-cs"/>
              </a:rPr>
              <a:t>2.1.</a:t>
            </a:r>
            <a:endParaRPr lang="ru-RU" sz="2000" b="1" dirty="0">
              <a:ln w="3175"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chemeClr val="bg1">
                    <a:alpha val="43000"/>
                  </a:schemeClr>
                </a:outerShdw>
              </a:effectLst>
              <a:latin typeface="Bookman Old Style" pitchFamily="18" charset="0"/>
              <a:cs typeface="+mn-cs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9EE53E45-C61B-4F1C-948A-0043866AFA6B}"/>
              </a:ext>
            </a:extLst>
          </p:cNvPr>
          <p:cNvSpPr txBox="1"/>
          <p:nvPr/>
        </p:nvSpPr>
        <p:spPr>
          <a:xfrm>
            <a:off x="144000" y="195485"/>
            <a:ext cx="1691776" cy="638861"/>
          </a:xfrm>
          <a:prstGeom prst="rect">
            <a:avLst/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>
            <a:no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 smtClean="0">
                <a:ln w="3175"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  <a:latin typeface="Bookman Old Style" pitchFamily="18" charset="0"/>
                <a:cs typeface="+mn-cs"/>
              </a:rPr>
              <a:t>2.2.</a:t>
            </a:r>
            <a:endParaRPr lang="ru-RU" sz="2000" b="1" dirty="0">
              <a:ln w="3175"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chemeClr val="bg1">
                    <a:alpha val="43000"/>
                  </a:schemeClr>
                </a:outerShdw>
              </a:effectLst>
              <a:latin typeface="Bookman Old Style" pitchFamily="18" charset="0"/>
              <a:cs typeface="+mn-cs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439920" y="915566"/>
            <a:ext cx="7164528" cy="72008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Условия труда по степени вредности и (или) опасности подразделяются</a:t>
            </a:r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160000" y="180000"/>
            <a:ext cx="6840760" cy="396000"/>
          </a:xfrm>
          <a:prstGeom prst="roundRect">
            <a:avLst/>
          </a:prstGeom>
          <a:solidFill>
            <a:srgbClr val="009900"/>
          </a:solidFill>
          <a:ln w="28575">
            <a:noFill/>
          </a:ln>
          <a:effectLst>
            <a:outerShdw blurRad="101600" dist="101600" dir="2700000" algn="ctr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tIns="72000" anchor="ctr"/>
          <a:lstStyle/>
          <a:p>
            <a:pPr algn="ctr"/>
            <a:r>
              <a:rPr lang="ru-RU" sz="2000" b="1" i="1" spc="300" dirty="0" smtClean="0">
                <a:ln w="19050">
                  <a:noFill/>
                </a:ln>
                <a:solidFill>
                  <a:srgbClr val="FFFFFF"/>
                </a:solidFill>
                <a:effectLst>
                  <a:outerShdw blurRad="101600" dist="101600" dir="2700000" algn="tl" rotWithShape="0">
                    <a:prstClr val="black">
                      <a:alpha val="40000"/>
                    </a:prstClr>
                  </a:outerShdw>
                </a:effectLst>
                <a:latin typeface="PT Serif" pitchFamily="18" charset="-52"/>
                <a:cs typeface="Arial" charset="0"/>
              </a:rPr>
              <a:t>Классификация условий труда</a:t>
            </a:r>
            <a:endParaRPr lang="ru-RU" sz="2000" b="1" i="1" spc="300" dirty="0">
              <a:ln w="19050">
                <a:noFill/>
              </a:ln>
              <a:solidFill>
                <a:srgbClr val="FFFFFF"/>
              </a:solidFill>
              <a:effectLst>
                <a:outerShdw blurRad="101600" dist="101600" dir="2700000" algn="tl" rotWithShape="0">
                  <a:prstClr val="black">
                    <a:alpha val="40000"/>
                  </a:prstClr>
                </a:outerShdw>
              </a:effectLst>
              <a:latin typeface="PT Serif" pitchFamily="18" charset="-52"/>
              <a:cs typeface="Arial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439920" y="2359606"/>
            <a:ext cx="1440160" cy="93610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Оптимальные (класс 1)</a:t>
            </a:r>
            <a:endParaRPr lang="ru-RU" sz="16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347864" y="2376516"/>
            <a:ext cx="1440160" cy="936103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Допустимые </a:t>
            </a:r>
            <a:r>
              <a:rPr lang="ru-RU" sz="1600" dirty="0"/>
              <a:t>(класс </a:t>
            </a:r>
            <a:r>
              <a:rPr lang="ru-RU" sz="1600" dirty="0" smtClean="0"/>
              <a:t>2)</a:t>
            </a:r>
            <a:endParaRPr lang="ru-RU" sz="16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5148064" y="2371104"/>
            <a:ext cx="1728192" cy="94151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Вредные</a:t>
            </a:r>
          </a:p>
          <a:p>
            <a:pPr algn="ctr"/>
            <a:r>
              <a:rPr lang="ru-RU" sz="1600" dirty="0" smtClean="0"/>
              <a:t>(класс </a:t>
            </a:r>
          </a:p>
          <a:p>
            <a:pPr algn="ctr"/>
            <a:r>
              <a:rPr lang="ru-RU" sz="1600" dirty="0" smtClean="0"/>
              <a:t>3.1, 3.2, 3.3, 3.4)</a:t>
            </a:r>
            <a:endParaRPr lang="ru-RU" sz="16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7164288" y="2359606"/>
            <a:ext cx="1440160" cy="9415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Опасные (класс 4)</a:t>
            </a:r>
            <a:endParaRPr lang="ru-RU" sz="1600" dirty="0"/>
          </a:p>
        </p:txBody>
      </p:sp>
      <p:cxnSp>
        <p:nvCxnSpPr>
          <p:cNvPr id="13" name="Прямая соединительная линия 12"/>
          <p:cNvCxnSpPr>
            <a:stCxn id="4" idx="2"/>
          </p:cNvCxnSpPr>
          <p:nvPr/>
        </p:nvCxnSpPr>
        <p:spPr>
          <a:xfrm>
            <a:off x="5022184" y="1635646"/>
            <a:ext cx="0" cy="21602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5022184" y="1853239"/>
            <a:ext cx="286218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flipH="1">
            <a:off x="2160000" y="1851670"/>
            <a:ext cx="286218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>
            <a:off x="2160000" y="1851670"/>
            <a:ext cx="0" cy="504055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>
            <a:off x="4067944" y="1853239"/>
            <a:ext cx="0" cy="50405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>
            <a:off x="6012160" y="1855550"/>
            <a:ext cx="0" cy="50405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>
            <a:off x="7884368" y="1851669"/>
            <a:ext cx="0" cy="50405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Прямоугольник 31"/>
          <p:cNvSpPr/>
          <p:nvPr/>
        </p:nvSpPr>
        <p:spPr>
          <a:xfrm>
            <a:off x="1439920" y="3579862"/>
            <a:ext cx="7164528" cy="1368152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/>
              <a:t>Допустимыми условиями труда (2 класс) являются условия труда, при которых на работника воздействуют вредные и (или) опасные производственные факторы, уровни воздействия которых не превышают уровни, установленные нормативами (гигиеническими нормативами) условий труда, а измененное функциональное состояние организма работника восстанавливается во время регламентированного отдыха или к началу следующего рабочего дня (смены</a:t>
            </a:r>
            <a:r>
              <a:rPr lang="ru-RU" sz="1400" dirty="0" smtClean="0"/>
              <a:t>)</a:t>
            </a:r>
            <a:endParaRPr lang="ru-RU" sz="1400" dirty="0"/>
          </a:p>
        </p:txBody>
      </p:sp>
      <p:cxnSp>
        <p:nvCxnSpPr>
          <p:cNvPr id="33" name="Прямая со стрелкой 32"/>
          <p:cNvCxnSpPr/>
          <p:nvPr/>
        </p:nvCxnSpPr>
        <p:spPr>
          <a:xfrm>
            <a:off x="4067944" y="3312619"/>
            <a:ext cx="0" cy="267243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3782166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13808</TotalTime>
  <Words>2142</Words>
  <Application>Microsoft Office PowerPoint</Application>
  <PresentationFormat>Экран (16:9)</PresentationFormat>
  <Paragraphs>231</Paragraphs>
  <Slides>22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Urij</dc:creator>
  <cp:lastModifiedBy>bab</cp:lastModifiedBy>
  <cp:revision>1023</cp:revision>
  <cp:lastPrinted>2020-03-11T12:25:15Z</cp:lastPrinted>
  <dcterms:created xsi:type="dcterms:W3CDTF">2012-04-15T19:43:11Z</dcterms:created>
  <dcterms:modified xsi:type="dcterms:W3CDTF">2022-05-20T09:31:16Z</dcterms:modified>
</cp:coreProperties>
</file>